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31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6" r:id="rId1"/>
  </p:sldMasterIdLst>
  <p:notesMasterIdLst>
    <p:notesMasterId r:id="rId35"/>
  </p:notesMasterIdLst>
  <p:sldIdLst>
    <p:sldId id="276" r:id="rId2"/>
    <p:sldId id="277" r:id="rId3"/>
    <p:sldId id="281" r:id="rId4"/>
    <p:sldId id="282" r:id="rId5"/>
    <p:sldId id="283" r:id="rId6"/>
    <p:sldId id="284" r:id="rId7"/>
    <p:sldId id="291" r:id="rId8"/>
    <p:sldId id="285" r:id="rId9"/>
    <p:sldId id="286" r:id="rId10"/>
    <p:sldId id="287" r:id="rId11"/>
    <p:sldId id="288" r:id="rId12"/>
    <p:sldId id="289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11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280" r:id="rId3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mbria Math" panose="02040503050406030204" pitchFamily="18" charset="0"/>
      <p:regular r:id="rId40"/>
    </p:embeddedFont>
    <p:embeddedFont>
      <p:font typeface="DM Sans" pitchFamily="2" charset="0"/>
      <p:regular r:id="rId41"/>
      <p:bold r:id="rId42"/>
      <p:italic r:id="rId43"/>
      <p:boldItalic r:id="rId44"/>
    </p:embeddedFont>
    <p:embeddedFont>
      <p:font typeface="DM Sans Medium" pitchFamily="2" charset="0"/>
      <p:regular r:id="rId45"/>
      <p:bold r:id="rId46"/>
      <p:italic r:id="rId47"/>
      <p:boldItalic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6120F73-FFA1-4078-912B-97120B3D1B44}">
  <a:tblStyle styleId="{C6120F73-FFA1-4078-912B-97120B3D1B4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54" autoAdjust="0"/>
    <p:restoredTop sz="85549" autoAdjust="0"/>
  </p:normalViewPr>
  <p:slideViewPr>
    <p:cSldViewPr snapToGrid="0">
      <p:cViewPr varScale="1">
        <p:scale>
          <a:sx n="183" d="100"/>
          <a:sy n="183" d="100"/>
        </p:scale>
        <p:origin x="1062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21:39:14.87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5217 61 24575,'-2'-2'0,"-1"0"0,0 1 0,0-1 0,1 1 0,-1-1 0,0 1 0,0 0 0,0 0 0,0 0 0,-1 1 0,1-1 0,-5 1 0,-46-1 0,32 2 0,-403-23 0,3 0 0,214 21 0,-1019 4 0,1032 10 0,-262 51 0,365-49 0,-334 36 0,85-32 0,128 17 0,57-7 0,102-22 0,0 2 0,1 3 0,-72 25 0,123-36 0,-53 19 0,1 2 0,1 2 0,-82 53 0,110-59 0,2 1 0,0 1 0,-34 39 0,32-32 0,2 2 0,0 0 0,2 2 0,1 0 0,2 2 0,0 0 0,3 0 0,-20 63 0,25-41 0,3 0 0,2 0 0,2 0 0,7 74 0,-2-13 0,-1-41 0,4 0 0,3-1 0,17 74 0,-15-93 0,-4-23 0,14 46 0,53 140 0,-62-173 0,6 58 0,-10-58 0,14 56 0,-20-97 0,1 4 0,-1 0 0,1 0 0,1-1 0,0 1 0,0-1 0,0 0 0,1 0 0,0 0 0,0-1 0,1 1 0,-1-1 0,1 0 0,1 0 0,-1 0 0,9 5 0,37 24 0,1-2 0,2-2 0,1-3 0,1-2 0,95 30 0,-69-35 0,141 18 0,-183-33 0,148 23 0,203 26 0,276-37 0,-438-20 0,-73 0 0,-37-1 0,173 17 0,47 38 0,-308-47 0,8 1 0,-1 2 0,50 15 0,-75-18 0,-1 0 0,1 1 0,-2 0 0,1 1 0,0 0 0,-1 1 0,-1 0 0,1 1 0,-2 0 0,15 17 0,-14-16 0,0 1 0,1-2 0,0 1 0,0-1 0,1-1 0,0 0 0,1-1 0,13 6 0,115 39 0,-60-24 0,-16-6 0,85 16 0,-95-25 0,15 1 0,1-2 0,1-3 0,119-1 0,-135-6 0,1 3 0,74 17 0,-74-11 0,1-2 0,64 0 0,-55-5 0,115 20 0,-34-2 0,295-12 0,-263-13 0,683 3 0,-829-2 0,0-2 0,49-11 0,-36 5 0,126-34 0,-164 41 0,0 1 0,0-2 0,-1 1 0,1-1 0,-1-1 0,0 1 0,0-1 0,0-1 0,0 0 0,-1 0 0,6-7 0,5-6 0,-2-2 0,22-35 0,18-23 0,-42 62 0,-1-1 0,0 0 0,-1-1 0,-1-1 0,-1 1 0,-1-2 0,-1 1 0,0-1 0,-2-1 0,0 1 0,-1-1 0,-2 0 0,0 0 0,-1-38 0,-2-1 0,-3 0 0,-2 0 0,-4 0 0,-2 0 0,-2 2 0,-3-1 0,-3 2 0,-36-78 0,29 72 0,3 0 0,-18-83 0,-29-81 0,-25 27 0,14 32 0,55 109 0,-2 1 0,-3 2 0,-3 1 0,-41-54 0,29 54 0,-1 1 0,-3 3 0,-2 3 0,-2 1 0,-2 3 0,-3 3 0,-109-62 0,104 69 0,21 10 0,-1 2 0,-75-27 0,-85-13 0,-377-66 0,439 99 0,90 18 0,-73-9 0,90 15 0,1-1 0,1-1 0,-1-2 0,-39-18 0,-38-11 0,-16 4 0,113 31-1365,4 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8T21:41:39.87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0 347 24575,'1'0'0,"1"0"0,-1-1 0,0 1 0,1-1 0,-1 1 0,0-1 0,0 0 0,1 0 0,-1 1 0,0-1 0,0 0 0,0 0 0,0 0 0,0 0 0,0 0 0,-1 0 0,1 0 0,0-1 0,0 1 0,-1 0 0,1 0 0,-1-1 0,1 1 0,-1 0 0,1-1 0,-1 1 0,0 0 0,0-4 0,5-42 0,-5 43 0,-2-65 0,1 47 0,0 0 0,1 0 0,4-24 0,21-25-1365,-22 58-5461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9T15:34:15.94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322 60 24575,'-8'1'0,"-1"0"0,1 0 0,0 1 0,-1 0 0,1 1 0,0-1 0,0 2 0,1-1 0,-1 1 0,1 0 0,0 1 0,0-1 0,0 2 0,0-1 0,1 1 0,0 0 0,-9 11 0,-8 12 0,1 2 0,-31 56 0,36-57 0,7-13 0,1-1 0,1 2 0,1-1 0,1 1 0,0 0 0,1 1 0,1-1 0,1 1 0,0 0 0,2 0 0,0 0 0,1 0 0,5 36 0,-3-45 0,1 0 0,0 0 0,1 0 0,0 0 0,1 0 0,0-1 0,1 0 0,9 13 0,5 3 0,34 34 0,-26-33 0,0-2 0,2-1 0,1-2 0,54 30 0,-32-25 0,2-1 0,67 19 0,-53-25 0,2-3 0,74 7 0,765 12 0,-732-36 0,-170 0 0,0 0 0,0-1 0,0 0 0,0 0 0,0-1 0,0 0 0,0 0 0,-1-1 0,0 0 0,0 0 0,11-9 0,7-7 0,37-35 0,-43 33 0,-1 0 0,0-1 0,17-32 0,-8 13 0,7-1 0,9-15 0,-38 45 0,0 0 0,-2 0 0,0 0 0,0-1 0,-1 0 0,-1 1 0,0-1 0,-1 0 0,0 1 0,-1-1 0,-5-23 0,2 23 0,-1 0 0,0 0 0,-1 1 0,-1 0 0,0 0 0,0 1 0,-1-1 0,-1 2 0,0-1 0,-1 1 0,0 1 0,-19-16 0,-14-8 0,-92-56 0,123 83 0,-37-20 0,-82-34 0,109 55 0,1 0 0,-1 1 0,-40-4 0,-7-2 0,-49-8 0,-224-8 0,144 5 0,137 12 0,-106-2 0,139 10 0,1 0 0,-40-9 0,38 5 0,1 2 0,-36-1 0,-62 6-1365,112-1-5461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9T15:34:44.66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239 15 24575,'0'-2'0,"-2"-1"0,-4 0 0,-3 0 0,-2 1 0,-3 1 0,0 1 0,-1-1 0,0 1 0,0 0 0,-3 1 0,0-1 0,-2 0 0,-1 0 0,-1 0 0,1 0 0,3 0-8191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7T16:05:58.86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594 0 24575,'4'4'0,"0"-1"0,0-1 0,0 1 0,1-1 0,0 0 0,6 3 0,21 10 0,-19-7 0,-1 1 0,-1 0 0,1 0 0,-1 1 0,-1 1 0,0 0 0,0 0 0,-1 1 0,-1 0 0,0 1 0,-1 0 0,0 0 0,-1 0 0,0 1 0,-1 0 0,-1 0 0,0 1 0,3 24 0,-4-4 0,-2 0 0,-2 1 0,-1-1 0,-2 1 0,-1-1 0,-2 0 0,-1-1 0,-2 0 0,-1 0 0,-26 52 0,36-83 0,-9 20 0,-1 0 0,-1-1 0,-1 0 0,-27 34 0,14-25 0,7-7 0,-1-2 0,0 0 0,-38 30 0,-29 22 0,65-54 0,0 0 0,-1-2 0,0-1 0,-51 28 0,44-28 10,0 1-1,1 2 1,1 0-1,-28 28 1,-20 14-1423,64-52-5413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7T16:06:18.01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5 24575,'36'-2'0,"-25"1"0,-1 0 0,1 1 0,-1 0 0,1 0 0,-1 1 0,19 5 0,-27-5 0,0 0 0,-1 0 0,1 1 0,-1-1 0,1 0 0,-1 1 0,0 0 0,0-1 0,1 1 0,-1 0 0,0-1 0,-1 1 0,1 0 0,0 0 0,0 0 0,-1 0 0,1 0 0,-1 0 0,0 0 0,1 0 0,-1 0 0,0 4 0,-2 55 0,0-42 0,3 28 0,0-36 0,0 0 0,-1 1 0,0-1 0,-1 0 0,-1 0 0,1 1 0,-2-1 0,1 0 0,-7 14 0,-2 15 0,11-39 0,0 1 0,0 0 0,0-1 0,0 1 0,0 0 0,0-1 0,-1 1 0,1-1 0,0 1 0,-1-1 0,0 1 0,1-1 0,-1 1 0,0-1 0,1 1 0,-1-1 0,0 0 0,0 1 0,0-1 0,-1 0 0,1 0 0,0 0 0,0 0 0,-1 0 0,1 0 0,0 0 0,-1 0 0,1-1 0,-1 1 0,1 0 0,-1-1 0,1 1 0,-1-1 0,1 0 0,-1 1 0,0-1 0,1 0 0,-1 0 0,1 0 0,-1 0 0,0 0 0,-1-1 0,-41-1-1365,31 2-5461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7T16:06:19.96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115 24 24575,'-3'0'0,"-3"0"0,-3 0 0,-2-2 0,-2-2 0,-1 1 0,-1 1 0,-1-3 0,1 1 0,3 0-8191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04920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952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029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XOR isn’t possible without adding a hidden layer between input and output.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Adding one or more hidden layers is what turns a single layer perceptron into a multi layer perceptron, and makes it more powerful.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You can have as many hidden layers as you want, and they can be whatever size you want.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More neurons means longer training times though, and also makes inference take more calculations.</a:t>
            </a:r>
          </a:p>
        </p:txBody>
      </p:sp>
    </p:spTree>
    <p:extLst>
      <p:ext uri="{BB962C8B-B14F-4D97-AF65-F5344CB8AC3E}">
        <p14:creationId xmlns:p14="http://schemas.microsoft.com/office/powerpoint/2010/main" val="3777256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46309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The first way is possible, especially for smaller neural networks, but for best results, and for larger networks, you really want to go the second way.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1602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r>
              <a:rPr lang="en-US" dirty="0"/>
              <a:t>You can use calculus to solve basic functions.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r>
              <a:rPr lang="en-US" dirty="0"/>
              <a:t>Cost functions take each weight and bias as a parameter though, which means it is highly dimensional and complex equation, but it always returns a single cost value. You are trying to find the location of the lowest cost.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r>
              <a:rPr lang="en-US" dirty="0"/>
              <a:t>Intuitively, you can drop a ball at a random point on the graph and let it roll down hill to find a minimum.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r>
              <a:rPr lang="en-US" dirty="0"/>
              <a:t>You have to watch out for local minima, but in higher dimensions this isn’t as big of a problem as you’d think it is. Usually a minimum in one dimension lets you roll sideways down another dimension.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0832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13844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874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Forward differences is often cheaper than central differences because you often already have f(x), especially if evaluating this for multiple parameters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Central differences then requires you to do twice as many function evaluations, but it is more accurate. It gives you the exact result for quadratic equations, for example.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Finite differences isn’t the most efficient way to get a gradient, but it is very simple to do and to understand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17305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Not going to talk about results, there’s a solutions document that you can check out, but that exercise was about self driven exploration. Hopefully you learned some things from it!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4694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dfae58cb1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g1dfae58cb1c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5" name="Google Shape;195;g1dfae58cb1c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fld id="{00000000-1234-1234-1234-123412341234}" type="slidenum">
              <a:rPr lang="en-US"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05598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9371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6059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76089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86579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44127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40653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87164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06481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55344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5235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91574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08768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32804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80316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0" name="Google Shape;360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fld id="{00000000-1234-1234-1234-123412341234}" type="slidenum">
              <a:rPr lang="en-US"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6156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1533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r>
              <a:rPr lang="en-US" dirty="0"/>
              <a:t>If the perceptron gave a floating point vector out, it would be regression. AKA mapping inputs to outputs, function fitting.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r>
              <a:rPr lang="en-US" dirty="0" err="1"/>
              <a:t>Unupervised</a:t>
            </a:r>
            <a:r>
              <a:rPr lang="en-US" dirty="0"/>
              <a:t> learning would be more like clustering.  Group data into buckets, without being told how to define those buckets.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r>
              <a:rPr lang="en-US" dirty="0"/>
              <a:t>More on weights, biases, and activation functions in a second.</a:t>
            </a:r>
          </a:p>
        </p:txBody>
      </p:sp>
    </p:spTree>
    <p:extLst>
      <p:ext uri="{BB962C8B-B14F-4D97-AF65-F5344CB8AC3E}">
        <p14:creationId xmlns:p14="http://schemas.microsoft.com/office/powerpoint/2010/main" val="1073568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912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Sort of like homogeneous coordinates in rendering.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This is why neural network inference can be so fast. It’s just a bunch of simple non linear activation functions done to the results of dot products.</a:t>
            </a:r>
          </a:p>
        </p:txBody>
      </p:sp>
    </p:spTree>
    <p:extLst>
      <p:ext uri="{BB962C8B-B14F-4D97-AF65-F5344CB8AC3E}">
        <p14:creationId xmlns:p14="http://schemas.microsoft.com/office/powerpoint/2010/main" val="3784304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r>
              <a:rPr lang="en-US" dirty="0"/>
              <a:t>More detailed instructions are up on </a:t>
            </a:r>
            <a:r>
              <a:rPr lang="en-US" dirty="0" err="1"/>
              <a:t>gitlap</a:t>
            </a:r>
            <a:r>
              <a:rPr lang="en-US" dirty="0"/>
              <a:t>.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r>
              <a:rPr lang="en-US" dirty="0"/>
              <a:t>Pause the video and give it a try.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994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152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– Content – 1 Column Text">
  <p:cSld name="1_04 – Content – 1 Column Text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"/>
          <p:cNvSpPr txBox="1">
            <a:spLocks noGrp="1"/>
          </p:cNvSpPr>
          <p:nvPr>
            <p:ph type="body" idx="1"/>
          </p:nvPr>
        </p:nvSpPr>
        <p:spPr>
          <a:xfrm>
            <a:off x="402325" y="1658950"/>
            <a:ext cx="8130000" cy="27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 b="0" i="0"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title"/>
          </p:nvPr>
        </p:nvSpPr>
        <p:spPr>
          <a:xfrm>
            <a:off x="402325" y="285750"/>
            <a:ext cx="8132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 i="0">
                <a:latin typeface="DM Sans"/>
                <a:ea typeface="DM Sans"/>
                <a:cs typeface="DM Sans"/>
                <a:sym typeface="DM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9pPr>
          </a:lstStyle>
          <a:p>
            <a:endParaRPr/>
          </a:p>
        </p:txBody>
      </p:sp>
      <p:sp>
        <p:nvSpPr>
          <p:cNvPr id="32" name="Google Shape;32;p2"/>
          <p:cNvSpPr txBox="1">
            <a:spLocks noGrp="1"/>
          </p:cNvSpPr>
          <p:nvPr>
            <p:ph type="subTitle" idx="2"/>
          </p:nvPr>
        </p:nvSpPr>
        <p:spPr>
          <a:xfrm>
            <a:off x="402325" y="1196600"/>
            <a:ext cx="38481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01 – Cover Slide">
  <p:cSld name="Cover Slide">
    <p:bg>
      <p:bgPr>
        <a:solidFill>
          <a:schemeClr val="l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– Cover Slide">
  <p:cSld name="1_01 – Cover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 txBox="1">
            <a:spLocks noGrp="1"/>
          </p:cNvSpPr>
          <p:nvPr>
            <p:ph type="ctrTitle"/>
          </p:nvPr>
        </p:nvSpPr>
        <p:spPr>
          <a:xfrm>
            <a:off x="402325" y="286250"/>
            <a:ext cx="5178300" cy="27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500" b="1" i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M Sans Medium"/>
              <a:buNone/>
              <a:defRPr sz="3600" b="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M Sans Medium"/>
              <a:buNone/>
              <a:defRPr sz="3600" b="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M Sans Medium"/>
              <a:buNone/>
              <a:defRPr sz="3600" b="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M Sans Medium"/>
              <a:buNone/>
              <a:defRPr sz="3600" b="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M Sans Medium"/>
              <a:buNone/>
              <a:defRPr sz="3600" b="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M Sans Medium"/>
              <a:buNone/>
              <a:defRPr sz="3600" b="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M Sans Medium"/>
              <a:buNone/>
              <a:defRPr sz="3600" b="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M Sans Medium"/>
              <a:buNone/>
              <a:defRPr sz="3600" b="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ubTitle" idx="1"/>
          </p:nvPr>
        </p:nvSpPr>
        <p:spPr>
          <a:xfrm>
            <a:off x="402324" y="3018574"/>
            <a:ext cx="4983000" cy="9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– Cover Slide Alt">
  <p:cSld name="1_01 – Cover Slide 2_1">
    <p:bg>
      <p:bgPr>
        <a:solidFill>
          <a:schemeClr val="lt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 txBox="1">
            <a:spLocks noGrp="1"/>
          </p:cNvSpPr>
          <p:nvPr>
            <p:ph type="ctrTitle"/>
          </p:nvPr>
        </p:nvSpPr>
        <p:spPr>
          <a:xfrm>
            <a:off x="402325" y="286250"/>
            <a:ext cx="5178300" cy="27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500" b="1" i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M Sans Medium"/>
              <a:buNone/>
              <a:defRPr sz="3600" b="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M Sans Medium"/>
              <a:buNone/>
              <a:defRPr sz="3600" b="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M Sans Medium"/>
              <a:buNone/>
              <a:defRPr sz="3600" b="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M Sans Medium"/>
              <a:buNone/>
              <a:defRPr sz="3600" b="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M Sans Medium"/>
              <a:buNone/>
              <a:defRPr sz="3600" b="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M Sans Medium"/>
              <a:buNone/>
              <a:defRPr sz="3600" b="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M Sans Medium"/>
              <a:buNone/>
              <a:defRPr sz="3600" b="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M Sans Medium"/>
              <a:buNone/>
              <a:defRPr sz="3600" b="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1"/>
          </p:nvPr>
        </p:nvSpPr>
        <p:spPr>
          <a:xfrm>
            <a:off x="402324" y="3018574"/>
            <a:ext cx="4983000" cy="9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– Content – 2 Column Agenda">
  <p:cSld name="CUSTOM_4">
    <p:bg>
      <p:bgPr>
        <a:solidFill>
          <a:schemeClr val="l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subTitle" idx="1"/>
          </p:nvPr>
        </p:nvSpPr>
        <p:spPr>
          <a:xfrm>
            <a:off x="402325" y="1196973"/>
            <a:ext cx="3948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1">
                <a:solidFill>
                  <a:schemeClr val="dk2"/>
                </a:solidFill>
              </a:defRPr>
            </a:lvl2pPr>
            <a:lvl3pPr lvl="2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1">
                <a:solidFill>
                  <a:schemeClr val="dk2"/>
                </a:solidFill>
              </a:defRPr>
            </a:lvl3pPr>
            <a:lvl4pPr lvl="3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1">
                <a:solidFill>
                  <a:schemeClr val="dk2"/>
                </a:solidFill>
              </a:defRPr>
            </a:lvl4pPr>
            <a:lvl5pPr lvl="4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1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2"/>
          </p:nvPr>
        </p:nvSpPr>
        <p:spPr>
          <a:xfrm>
            <a:off x="403080" y="1457832"/>
            <a:ext cx="3948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>
                <a:latin typeface="DM Sans"/>
                <a:ea typeface="DM Sans"/>
                <a:cs typeface="DM Sans"/>
                <a:sym typeface="DM Sans"/>
              </a:defRPr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ubTitle" idx="3"/>
          </p:nvPr>
        </p:nvSpPr>
        <p:spPr>
          <a:xfrm>
            <a:off x="4654938" y="1196975"/>
            <a:ext cx="38787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1">
                <a:solidFill>
                  <a:schemeClr val="dk2"/>
                </a:solidFill>
              </a:defRPr>
            </a:lvl2pPr>
            <a:lvl3pPr lvl="2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1">
                <a:solidFill>
                  <a:schemeClr val="dk2"/>
                </a:solidFill>
              </a:defRPr>
            </a:lvl3pPr>
            <a:lvl4pPr lvl="3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1">
                <a:solidFill>
                  <a:schemeClr val="dk2"/>
                </a:solidFill>
              </a:defRPr>
            </a:lvl4pPr>
            <a:lvl5pPr lvl="4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1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ubTitle" idx="4"/>
          </p:nvPr>
        </p:nvSpPr>
        <p:spPr>
          <a:xfrm>
            <a:off x="4655674" y="1457835"/>
            <a:ext cx="387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>
                <a:latin typeface="DM Sans"/>
                <a:ea typeface="DM Sans"/>
                <a:cs typeface="DM Sans"/>
                <a:sym typeface="DM Sans"/>
              </a:defRPr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ubTitle" idx="5"/>
          </p:nvPr>
        </p:nvSpPr>
        <p:spPr>
          <a:xfrm>
            <a:off x="402325" y="2112270"/>
            <a:ext cx="3948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1">
                <a:solidFill>
                  <a:schemeClr val="dk2"/>
                </a:solidFill>
              </a:defRPr>
            </a:lvl2pPr>
            <a:lvl3pPr lvl="2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1">
                <a:solidFill>
                  <a:schemeClr val="dk2"/>
                </a:solidFill>
              </a:defRPr>
            </a:lvl3pPr>
            <a:lvl4pPr lvl="3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1">
                <a:solidFill>
                  <a:schemeClr val="dk2"/>
                </a:solidFill>
              </a:defRPr>
            </a:lvl4pPr>
            <a:lvl5pPr lvl="4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1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ubTitle" idx="6"/>
          </p:nvPr>
        </p:nvSpPr>
        <p:spPr>
          <a:xfrm>
            <a:off x="403080" y="2373129"/>
            <a:ext cx="3948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>
                <a:latin typeface="DM Sans"/>
                <a:ea typeface="DM Sans"/>
                <a:cs typeface="DM Sans"/>
                <a:sym typeface="DM Sans"/>
              </a:defRPr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ubTitle" idx="7"/>
          </p:nvPr>
        </p:nvSpPr>
        <p:spPr>
          <a:xfrm>
            <a:off x="4654938" y="2112275"/>
            <a:ext cx="38787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1">
                <a:solidFill>
                  <a:schemeClr val="dk2"/>
                </a:solidFill>
              </a:defRPr>
            </a:lvl2pPr>
            <a:lvl3pPr lvl="2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1">
                <a:solidFill>
                  <a:schemeClr val="dk2"/>
                </a:solidFill>
              </a:defRPr>
            </a:lvl3pPr>
            <a:lvl4pPr lvl="3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1">
                <a:solidFill>
                  <a:schemeClr val="dk2"/>
                </a:solidFill>
              </a:defRPr>
            </a:lvl4pPr>
            <a:lvl5pPr lvl="4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1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ubTitle" idx="8"/>
          </p:nvPr>
        </p:nvSpPr>
        <p:spPr>
          <a:xfrm>
            <a:off x="4655674" y="2373135"/>
            <a:ext cx="387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>
                <a:latin typeface="DM Sans"/>
                <a:ea typeface="DM Sans"/>
                <a:cs typeface="DM Sans"/>
                <a:sym typeface="DM Sans"/>
              </a:defRPr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9"/>
          </p:nvPr>
        </p:nvSpPr>
        <p:spPr>
          <a:xfrm>
            <a:off x="402325" y="3027567"/>
            <a:ext cx="3948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1">
                <a:solidFill>
                  <a:schemeClr val="dk2"/>
                </a:solidFill>
              </a:defRPr>
            </a:lvl2pPr>
            <a:lvl3pPr lvl="2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1">
                <a:solidFill>
                  <a:schemeClr val="dk2"/>
                </a:solidFill>
              </a:defRPr>
            </a:lvl3pPr>
            <a:lvl4pPr lvl="3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1">
                <a:solidFill>
                  <a:schemeClr val="dk2"/>
                </a:solidFill>
              </a:defRPr>
            </a:lvl4pPr>
            <a:lvl5pPr lvl="4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1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ubTitle" idx="13"/>
          </p:nvPr>
        </p:nvSpPr>
        <p:spPr>
          <a:xfrm>
            <a:off x="403080" y="3288426"/>
            <a:ext cx="3948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>
                <a:latin typeface="DM Sans"/>
                <a:ea typeface="DM Sans"/>
                <a:cs typeface="DM Sans"/>
                <a:sym typeface="DM Sans"/>
              </a:defRPr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subTitle" idx="14"/>
          </p:nvPr>
        </p:nvSpPr>
        <p:spPr>
          <a:xfrm>
            <a:off x="4654938" y="3027575"/>
            <a:ext cx="38787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1">
                <a:solidFill>
                  <a:schemeClr val="dk2"/>
                </a:solidFill>
              </a:defRPr>
            </a:lvl2pPr>
            <a:lvl3pPr lvl="2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1">
                <a:solidFill>
                  <a:schemeClr val="dk2"/>
                </a:solidFill>
              </a:defRPr>
            </a:lvl3pPr>
            <a:lvl4pPr lvl="3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1">
                <a:solidFill>
                  <a:schemeClr val="dk2"/>
                </a:solidFill>
              </a:defRPr>
            </a:lvl4pPr>
            <a:lvl5pPr lvl="4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1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subTitle" idx="15"/>
          </p:nvPr>
        </p:nvSpPr>
        <p:spPr>
          <a:xfrm>
            <a:off x="4655674" y="3288435"/>
            <a:ext cx="387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>
                <a:latin typeface="DM Sans"/>
                <a:ea typeface="DM Sans"/>
                <a:cs typeface="DM Sans"/>
                <a:sym typeface="DM Sans"/>
              </a:defRPr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title"/>
          </p:nvPr>
        </p:nvSpPr>
        <p:spPr>
          <a:xfrm>
            <a:off x="403080" y="285750"/>
            <a:ext cx="81312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 i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 – Section Divider – GeoDome">
  <p:cSld name="Section Divider – Coral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>
            <a:spLocks noGrp="1"/>
          </p:cNvSpPr>
          <p:nvPr>
            <p:ph type="ctrTitle"/>
          </p:nvPr>
        </p:nvSpPr>
        <p:spPr>
          <a:xfrm>
            <a:off x="402325" y="742950"/>
            <a:ext cx="5514000" cy="3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 i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4285681" y="4804573"/>
            <a:ext cx="548700" cy="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" name="Google Shape;100;p14"/>
          <p:cNvSpPr txBox="1"/>
          <p:nvPr/>
        </p:nvSpPr>
        <p:spPr>
          <a:xfrm>
            <a:off x="4285681" y="4804573"/>
            <a:ext cx="548700" cy="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800" b="0" i="0" u="none" strike="noStrike" cap="none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Title Only - No texture">
  <p:cSld name="Custom Layout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/>
          <p:nvPr/>
        </p:nvSpPr>
        <p:spPr>
          <a:xfrm>
            <a:off x="0" y="50"/>
            <a:ext cx="9144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title"/>
          </p:nvPr>
        </p:nvSpPr>
        <p:spPr>
          <a:xfrm>
            <a:off x="402325" y="285750"/>
            <a:ext cx="8132100" cy="7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31" name="Google Shape;131;p18"/>
          <p:cNvGrpSpPr/>
          <p:nvPr/>
        </p:nvGrpSpPr>
        <p:grpSpPr>
          <a:xfrm>
            <a:off x="402320" y="4753309"/>
            <a:ext cx="933295" cy="110989"/>
            <a:chOff x="946927" y="5380284"/>
            <a:chExt cx="5729249" cy="681332"/>
          </a:xfrm>
        </p:grpSpPr>
        <p:sp>
          <p:nvSpPr>
            <p:cNvPr id="132" name="Google Shape;132;p18"/>
            <p:cNvSpPr/>
            <p:nvPr/>
          </p:nvSpPr>
          <p:spPr>
            <a:xfrm>
              <a:off x="946927" y="5416650"/>
              <a:ext cx="461486" cy="635860"/>
            </a:xfrm>
            <a:custGeom>
              <a:avLst/>
              <a:gdLst/>
              <a:ahLst/>
              <a:cxnLst/>
              <a:rect l="l" t="t" r="r" b="b"/>
              <a:pathLst>
                <a:path w="461486" h="635860" extrusionOk="0">
                  <a:moveTo>
                    <a:pt x="0" y="635861"/>
                  </a:moveTo>
                  <a:lnTo>
                    <a:pt x="461486" y="635861"/>
                  </a:lnTo>
                  <a:lnTo>
                    <a:pt x="461486" y="525942"/>
                  </a:lnTo>
                  <a:lnTo>
                    <a:pt x="127197" y="525942"/>
                  </a:lnTo>
                  <a:lnTo>
                    <a:pt x="127197" y="370570"/>
                  </a:lnTo>
                  <a:lnTo>
                    <a:pt x="397888" y="370570"/>
                  </a:lnTo>
                  <a:lnTo>
                    <a:pt x="397888" y="260699"/>
                  </a:lnTo>
                  <a:lnTo>
                    <a:pt x="127197" y="260699"/>
                  </a:lnTo>
                  <a:lnTo>
                    <a:pt x="127197" y="111719"/>
                  </a:lnTo>
                  <a:lnTo>
                    <a:pt x="461486" y="111719"/>
                  </a:lnTo>
                  <a:lnTo>
                    <a:pt x="4614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1460830" y="5380284"/>
              <a:ext cx="115366" cy="672226"/>
            </a:xfrm>
            <a:custGeom>
              <a:avLst/>
              <a:gdLst/>
              <a:ahLst/>
              <a:cxnLst/>
              <a:rect l="l" t="t" r="r" b="b"/>
              <a:pathLst>
                <a:path w="115366" h="672226" extrusionOk="0">
                  <a:moveTo>
                    <a:pt x="0" y="672227"/>
                  </a:moveTo>
                  <a:lnTo>
                    <a:pt x="115367" y="672227"/>
                  </a:lnTo>
                  <a:lnTo>
                    <a:pt x="115367" y="0"/>
                  </a:lnTo>
                  <a:lnTo>
                    <a:pt x="0" y="363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1627298" y="5589224"/>
              <a:ext cx="471430" cy="472382"/>
            </a:xfrm>
            <a:custGeom>
              <a:avLst/>
              <a:gdLst/>
              <a:ahLst/>
              <a:cxnLst/>
              <a:rect l="l" t="t" r="r" b="b"/>
              <a:pathLst>
                <a:path w="471430" h="472382" extrusionOk="0">
                  <a:moveTo>
                    <a:pt x="235229" y="0"/>
                  </a:moveTo>
                  <a:cubicBezTo>
                    <a:pt x="105413" y="0"/>
                    <a:pt x="0" y="99022"/>
                    <a:pt x="0" y="236211"/>
                  </a:cubicBezTo>
                  <a:cubicBezTo>
                    <a:pt x="0" y="372418"/>
                    <a:pt x="110814" y="472383"/>
                    <a:pt x="247098" y="472383"/>
                  </a:cubicBezTo>
                  <a:cubicBezTo>
                    <a:pt x="347920" y="472383"/>
                    <a:pt x="429663" y="415175"/>
                    <a:pt x="464144" y="327946"/>
                  </a:cubicBezTo>
                  <a:lnTo>
                    <a:pt x="336128" y="327946"/>
                  </a:lnTo>
                  <a:cubicBezTo>
                    <a:pt x="317002" y="356121"/>
                    <a:pt x="284283" y="369713"/>
                    <a:pt x="248898" y="369713"/>
                  </a:cubicBezTo>
                  <a:cubicBezTo>
                    <a:pt x="187138" y="369713"/>
                    <a:pt x="136274" y="331546"/>
                    <a:pt x="120796" y="274339"/>
                  </a:cubicBezTo>
                  <a:lnTo>
                    <a:pt x="470526" y="274339"/>
                  </a:lnTo>
                  <a:cubicBezTo>
                    <a:pt x="470526" y="267986"/>
                    <a:pt x="471430" y="262585"/>
                    <a:pt x="471430" y="257099"/>
                  </a:cubicBezTo>
                  <a:cubicBezTo>
                    <a:pt x="471440" y="82639"/>
                    <a:pt x="347929" y="0"/>
                    <a:pt x="235229" y="0"/>
                  </a:cubicBezTo>
                  <a:close/>
                  <a:moveTo>
                    <a:pt x="121710" y="191652"/>
                  </a:moveTo>
                  <a:cubicBezTo>
                    <a:pt x="137151" y="136293"/>
                    <a:pt x="181661" y="100860"/>
                    <a:pt x="235229" y="100860"/>
                  </a:cubicBezTo>
                  <a:cubicBezTo>
                    <a:pt x="288874" y="100860"/>
                    <a:pt x="336137" y="138084"/>
                    <a:pt x="346081" y="191652"/>
                  </a:cubicBezTo>
                  <a:lnTo>
                    <a:pt x="121710" y="19165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2137600" y="5590129"/>
              <a:ext cx="465991" cy="471478"/>
            </a:xfrm>
            <a:custGeom>
              <a:avLst/>
              <a:gdLst/>
              <a:ahLst/>
              <a:cxnLst/>
              <a:rect l="l" t="t" r="r" b="b"/>
              <a:pathLst>
                <a:path w="465991" h="471478" extrusionOk="0">
                  <a:moveTo>
                    <a:pt x="237068" y="107204"/>
                  </a:moveTo>
                  <a:cubicBezTo>
                    <a:pt x="287931" y="107204"/>
                    <a:pt x="330603" y="138084"/>
                    <a:pt x="348786" y="187147"/>
                  </a:cubicBezTo>
                  <a:lnTo>
                    <a:pt x="465992" y="187147"/>
                  </a:lnTo>
                  <a:cubicBezTo>
                    <a:pt x="444160" y="77229"/>
                    <a:pt x="349691" y="0"/>
                    <a:pt x="237068" y="0"/>
                  </a:cubicBezTo>
                  <a:cubicBezTo>
                    <a:pt x="106270" y="0"/>
                    <a:pt x="0" y="99060"/>
                    <a:pt x="0" y="236163"/>
                  </a:cubicBezTo>
                  <a:cubicBezTo>
                    <a:pt x="0" y="372494"/>
                    <a:pt x="106270" y="471478"/>
                    <a:pt x="237068" y="471478"/>
                  </a:cubicBezTo>
                  <a:cubicBezTo>
                    <a:pt x="349691" y="471478"/>
                    <a:pt x="444160" y="397888"/>
                    <a:pt x="465992" y="287970"/>
                  </a:cubicBezTo>
                  <a:lnTo>
                    <a:pt x="348786" y="287970"/>
                  </a:lnTo>
                  <a:cubicBezTo>
                    <a:pt x="330603" y="337033"/>
                    <a:pt x="287931" y="367913"/>
                    <a:pt x="237068" y="367913"/>
                  </a:cubicBezTo>
                  <a:cubicBezTo>
                    <a:pt x="168926" y="367913"/>
                    <a:pt x="114462" y="314344"/>
                    <a:pt x="114462" y="238011"/>
                  </a:cubicBezTo>
                  <a:cubicBezTo>
                    <a:pt x="114462" y="159906"/>
                    <a:pt x="168926" y="107204"/>
                    <a:pt x="237068" y="1072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2640615" y="5466609"/>
              <a:ext cx="245221" cy="585911"/>
            </a:xfrm>
            <a:custGeom>
              <a:avLst/>
              <a:gdLst/>
              <a:ahLst/>
              <a:cxnLst/>
              <a:rect l="l" t="t" r="r" b="b"/>
              <a:pathLst>
                <a:path w="245221" h="585911" extrusionOk="0">
                  <a:moveTo>
                    <a:pt x="113519" y="0"/>
                  </a:moveTo>
                  <a:lnTo>
                    <a:pt x="0" y="36367"/>
                  </a:lnTo>
                  <a:lnTo>
                    <a:pt x="0" y="468745"/>
                  </a:lnTo>
                  <a:cubicBezTo>
                    <a:pt x="0" y="538687"/>
                    <a:pt x="49016" y="585911"/>
                    <a:pt x="132598" y="585911"/>
                  </a:cubicBezTo>
                  <a:lnTo>
                    <a:pt x="245221" y="585911"/>
                  </a:lnTo>
                  <a:lnTo>
                    <a:pt x="245221" y="483289"/>
                  </a:lnTo>
                  <a:lnTo>
                    <a:pt x="165278" y="483289"/>
                  </a:lnTo>
                  <a:cubicBezTo>
                    <a:pt x="129854" y="483289"/>
                    <a:pt x="113509" y="466906"/>
                    <a:pt x="113509" y="436931"/>
                  </a:cubicBezTo>
                  <a:lnTo>
                    <a:pt x="113509" y="230743"/>
                  </a:lnTo>
                  <a:lnTo>
                    <a:pt x="245212" y="230743"/>
                  </a:lnTo>
                  <a:lnTo>
                    <a:pt x="245212" y="132626"/>
                  </a:lnTo>
                  <a:lnTo>
                    <a:pt x="113509" y="132626"/>
                  </a:lnTo>
                  <a:lnTo>
                    <a:pt x="1135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014561" y="5466609"/>
              <a:ext cx="245259" cy="585911"/>
            </a:xfrm>
            <a:custGeom>
              <a:avLst/>
              <a:gdLst/>
              <a:ahLst/>
              <a:cxnLst/>
              <a:rect l="l" t="t" r="r" b="b"/>
              <a:pathLst>
                <a:path w="245259" h="585911" extrusionOk="0">
                  <a:moveTo>
                    <a:pt x="113557" y="0"/>
                  </a:moveTo>
                  <a:lnTo>
                    <a:pt x="0" y="36367"/>
                  </a:lnTo>
                  <a:lnTo>
                    <a:pt x="0" y="468745"/>
                  </a:lnTo>
                  <a:cubicBezTo>
                    <a:pt x="0" y="538687"/>
                    <a:pt x="49054" y="585911"/>
                    <a:pt x="132598" y="585911"/>
                  </a:cubicBezTo>
                  <a:lnTo>
                    <a:pt x="245259" y="585911"/>
                  </a:lnTo>
                  <a:lnTo>
                    <a:pt x="245259" y="483289"/>
                  </a:lnTo>
                  <a:lnTo>
                    <a:pt x="165316" y="483289"/>
                  </a:lnTo>
                  <a:cubicBezTo>
                    <a:pt x="129893" y="483289"/>
                    <a:pt x="113548" y="466906"/>
                    <a:pt x="113548" y="436931"/>
                  </a:cubicBezTo>
                  <a:lnTo>
                    <a:pt x="113548" y="230743"/>
                  </a:lnTo>
                  <a:lnTo>
                    <a:pt x="245250" y="230743"/>
                  </a:lnTo>
                  <a:lnTo>
                    <a:pt x="245250" y="132626"/>
                  </a:lnTo>
                  <a:lnTo>
                    <a:pt x="113548" y="132626"/>
                  </a:lnTo>
                  <a:lnTo>
                    <a:pt x="1135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2929823" y="5589973"/>
              <a:ext cx="262575" cy="462537"/>
            </a:xfrm>
            <a:custGeom>
              <a:avLst/>
              <a:gdLst/>
              <a:ahLst/>
              <a:cxnLst/>
              <a:rect l="l" t="t" r="r" b="b"/>
              <a:pathLst>
                <a:path w="262575" h="462537" extrusionOk="0">
                  <a:moveTo>
                    <a:pt x="115395" y="91015"/>
                  </a:moveTo>
                  <a:lnTo>
                    <a:pt x="115395" y="9243"/>
                  </a:lnTo>
                  <a:lnTo>
                    <a:pt x="0" y="9243"/>
                  </a:lnTo>
                  <a:lnTo>
                    <a:pt x="0" y="462538"/>
                  </a:lnTo>
                  <a:lnTo>
                    <a:pt x="115395" y="462538"/>
                  </a:lnTo>
                  <a:lnTo>
                    <a:pt x="115395" y="222718"/>
                  </a:lnTo>
                  <a:cubicBezTo>
                    <a:pt x="115395" y="160967"/>
                    <a:pt x="169869" y="96464"/>
                    <a:pt x="262576" y="110961"/>
                  </a:cubicBezTo>
                  <a:lnTo>
                    <a:pt x="262576" y="1080"/>
                  </a:lnTo>
                  <a:cubicBezTo>
                    <a:pt x="192634" y="-7101"/>
                    <a:pt x="142675" y="32008"/>
                    <a:pt x="115395" y="910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3196332" y="5590120"/>
              <a:ext cx="479621" cy="471477"/>
            </a:xfrm>
            <a:custGeom>
              <a:avLst/>
              <a:gdLst/>
              <a:ahLst/>
              <a:cxnLst/>
              <a:rect l="l" t="t" r="r" b="b"/>
              <a:pathLst>
                <a:path w="479621" h="471477" extrusionOk="0">
                  <a:moveTo>
                    <a:pt x="239811" y="0"/>
                  </a:moveTo>
                  <a:cubicBezTo>
                    <a:pt x="107213" y="0"/>
                    <a:pt x="0" y="99060"/>
                    <a:pt x="0" y="236211"/>
                  </a:cubicBezTo>
                  <a:cubicBezTo>
                    <a:pt x="0" y="372503"/>
                    <a:pt x="107213" y="471478"/>
                    <a:pt x="239811" y="471478"/>
                  </a:cubicBezTo>
                  <a:cubicBezTo>
                    <a:pt x="372408" y="471478"/>
                    <a:pt x="479622" y="372494"/>
                    <a:pt x="479622" y="236211"/>
                  </a:cubicBezTo>
                  <a:cubicBezTo>
                    <a:pt x="479631" y="99070"/>
                    <a:pt x="372418" y="0"/>
                    <a:pt x="239811" y="0"/>
                  </a:cubicBezTo>
                  <a:close/>
                  <a:moveTo>
                    <a:pt x="239811" y="367017"/>
                  </a:moveTo>
                  <a:cubicBezTo>
                    <a:pt x="169869" y="367017"/>
                    <a:pt x="114452" y="313411"/>
                    <a:pt x="114452" y="237115"/>
                  </a:cubicBezTo>
                  <a:cubicBezTo>
                    <a:pt x="114452" y="158982"/>
                    <a:pt x="169859" y="106318"/>
                    <a:pt x="239811" y="106318"/>
                  </a:cubicBezTo>
                  <a:cubicBezTo>
                    <a:pt x="309763" y="106318"/>
                    <a:pt x="365207" y="158982"/>
                    <a:pt x="365207" y="237115"/>
                  </a:cubicBezTo>
                  <a:cubicBezTo>
                    <a:pt x="365207" y="313411"/>
                    <a:pt x="309763" y="367017"/>
                    <a:pt x="239811" y="3670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3727561" y="5589224"/>
              <a:ext cx="419671" cy="463286"/>
            </a:xfrm>
            <a:custGeom>
              <a:avLst/>
              <a:gdLst/>
              <a:ahLst/>
              <a:cxnLst/>
              <a:rect l="l" t="t" r="r" b="b"/>
              <a:pathLst>
                <a:path w="419671" h="463286" extrusionOk="0">
                  <a:moveTo>
                    <a:pt x="250707" y="0"/>
                  </a:moveTo>
                  <a:cubicBezTo>
                    <a:pt x="192557" y="0"/>
                    <a:pt x="142589" y="25470"/>
                    <a:pt x="115405" y="66341"/>
                  </a:cubicBezTo>
                  <a:lnTo>
                    <a:pt x="115405" y="9992"/>
                  </a:lnTo>
                  <a:lnTo>
                    <a:pt x="0" y="9992"/>
                  </a:lnTo>
                  <a:lnTo>
                    <a:pt x="0" y="463286"/>
                  </a:lnTo>
                  <a:lnTo>
                    <a:pt x="115405" y="463286"/>
                  </a:lnTo>
                  <a:lnTo>
                    <a:pt x="115405" y="188947"/>
                  </a:lnTo>
                  <a:cubicBezTo>
                    <a:pt x="115405" y="136284"/>
                    <a:pt x="156277" y="94507"/>
                    <a:pt x="209836" y="94507"/>
                  </a:cubicBezTo>
                  <a:cubicBezTo>
                    <a:pt x="265290" y="94507"/>
                    <a:pt x="304352" y="134398"/>
                    <a:pt x="304352" y="193491"/>
                  </a:cubicBezTo>
                  <a:lnTo>
                    <a:pt x="304352" y="463286"/>
                  </a:lnTo>
                  <a:lnTo>
                    <a:pt x="419671" y="463286"/>
                  </a:lnTo>
                  <a:lnTo>
                    <a:pt x="419671" y="184404"/>
                  </a:lnTo>
                  <a:cubicBezTo>
                    <a:pt x="419671" y="78134"/>
                    <a:pt x="358826" y="0"/>
                    <a:pt x="250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4195066" y="5393924"/>
              <a:ext cx="148075" cy="148942"/>
            </a:xfrm>
            <a:custGeom>
              <a:avLst/>
              <a:gdLst/>
              <a:ahLst/>
              <a:cxnLst/>
              <a:rect l="l" t="t" r="r" b="b"/>
              <a:pathLst>
                <a:path w="148075" h="148942" extrusionOk="0">
                  <a:moveTo>
                    <a:pt x="73628" y="0"/>
                  </a:moveTo>
                  <a:cubicBezTo>
                    <a:pt x="33662" y="0"/>
                    <a:pt x="0" y="33624"/>
                    <a:pt x="0" y="74495"/>
                  </a:cubicBezTo>
                  <a:cubicBezTo>
                    <a:pt x="0" y="115367"/>
                    <a:pt x="33662" y="148943"/>
                    <a:pt x="73628" y="148943"/>
                  </a:cubicBezTo>
                  <a:cubicBezTo>
                    <a:pt x="114500" y="148943"/>
                    <a:pt x="148076" y="115357"/>
                    <a:pt x="148076" y="74495"/>
                  </a:cubicBezTo>
                  <a:cubicBezTo>
                    <a:pt x="148085" y="33624"/>
                    <a:pt x="114500" y="0"/>
                    <a:pt x="736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4211450" y="5599216"/>
              <a:ext cx="115319" cy="453294"/>
            </a:xfrm>
            <a:custGeom>
              <a:avLst/>
              <a:gdLst/>
              <a:ahLst/>
              <a:cxnLst/>
              <a:rect l="l" t="t" r="r" b="b"/>
              <a:pathLst>
                <a:path w="115319" h="453294" extrusionOk="0">
                  <a:moveTo>
                    <a:pt x="0" y="0"/>
                  </a:moveTo>
                  <a:lnTo>
                    <a:pt x="115319" y="0"/>
                  </a:lnTo>
                  <a:lnTo>
                    <a:pt x="115319" y="453295"/>
                  </a:lnTo>
                  <a:lnTo>
                    <a:pt x="0" y="45329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4377870" y="5590129"/>
              <a:ext cx="466039" cy="471478"/>
            </a:xfrm>
            <a:custGeom>
              <a:avLst/>
              <a:gdLst/>
              <a:ahLst/>
              <a:cxnLst/>
              <a:rect l="l" t="t" r="r" b="b"/>
              <a:pathLst>
                <a:path w="466039" h="471478" extrusionOk="0">
                  <a:moveTo>
                    <a:pt x="237115" y="107204"/>
                  </a:moveTo>
                  <a:cubicBezTo>
                    <a:pt x="287979" y="107204"/>
                    <a:pt x="330689" y="138084"/>
                    <a:pt x="348872" y="187147"/>
                  </a:cubicBezTo>
                  <a:lnTo>
                    <a:pt x="466039" y="187147"/>
                  </a:lnTo>
                  <a:cubicBezTo>
                    <a:pt x="444255" y="77229"/>
                    <a:pt x="349777" y="0"/>
                    <a:pt x="237115" y="0"/>
                  </a:cubicBezTo>
                  <a:cubicBezTo>
                    <a:pt x="106318" y="0"/>
                    <a:pt x="0" y="99060"/>
                    <a:pt x="0" y="236163"/>
                  </a:cubicBezTo>
                  <a:cubicBezTo>
                    <a:pt x="0" y="372494"/>
                    <a:pt x="106309" y="471478"/>
                    <a:pt x="237115" y="471478"/>
                  </a:cubicBezTo>
                  <a:cubicBezTo>
                    <a:pt x="349777" y="471478"/>
                    <a:pt x="444255" y="397888"/>
                    <a:pt x="466039" y="287970"/>
                  </a:cubicBezTo>
                  <a:lnTo>
                    <a:pt x="348872" y="287970"/>
                  </a:lnTo>
                  <a:cubicBezTo>
                    <a:pt x="330689" y="337033"/>
                    <a:pt x="287979" y="367913"/>
                    <a:pt x="237115" y="367913"/>
                  </a:cubicBezTo>
                  <a:cubicBezTo>
                    <a:pt x="169011" y="367913"/>
                    <a:pt x="114500" y="314344"/>
                    <a:pt x="114500" y="238011"/>
                  </a:cubicBezTo>
                  <a:cubicBezTo>
                    <a:pt x="114510" y="159906"/>
                    <a:pt x="169011" y="107204"/>
                    <a:pt x="237115" y="1072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5030971" y="5389371"/>
              <a:ext cx="654053" cy="663139"/>
            </a:xfrm>
            <a:custGeom>
              <a:avLst/>
              <a:gdLst/>
              <a:ahLst/>
              <a:cxnLst/>
              <a:rect l="l" t="t" r="r" b="b"/>
              <a:pathLst>
                <a:path w="654053" h="663139" extrusionOk="0">
                  <a:moveTo>
                    <a:pt x="0" y="663140"/>
                  </a:moveTo>
                  <a:lnTo>
                    <a:pt x="128997" y="663140"/>
                  </a:lnTo>
                  <a:lnTo>
                    <a:pt x="191653" y="527789"/>
                  </a:lnTo>
                  <a:lnTo>
                    <a:pt x="456943" y="527789"/>
                  </a:lnTo>
                  <a:lnTo>
                    <a:pt x="521408" y="663140"/>
                  </a:lnTo>
                  <a:lnTo>
                    <a:pt x="654053" y="663140"/>
                  </a:lnTo>
                  <a:lnTo>
                    <a:pt x="327050" y="0"/>
                  </a:lnTo>
                  <a:lnTo>
                    <a:pt x="0" y="663140"/>
                  </a:lnTo>
                  <a:close/>
                  <a:moveTo>
                    <a:pt x="237115" y="430616"/>
                  </a:moveTo>
                  <a:lnTo>
                    <a:pt x="322459" y="245307"/>
                  </a:lnTo>
                  <a:lnTo>
                    <a:pt x="410594" y="430616"/>
                  </a:lnTo>
                  <a:lnTo>
                    <a:pt x="237115" y="4306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5712580" y="5589973"/>
              <a:ext cx="262537" cy="462537"/>
            </a:xfrm>
            <a:custGeom>
              <a:avLst/>
              <a:gdLst/>
              <a:ahLst/>
              <a:cxnLst/>
              <a:rect l="l" t="t" r="r" b="b"/>
              <a:pathLst>
                <a:path w="262537" h="462537" extrusionOk="0">
                  <a:moveTo>
                    <a:pt x="115405" y="91015"/>
                  </a:moveTo>
                  <a:lnTo>
                    <a:pt x="115405" y="9243"/>
                  </a:lnTo>
                  <a:lnTo>
                    <a:pt x="0" y="9243"/>
                  </a:lnTo>
                  <a:lnTo>
                    <a:pt x="0" y="462538"/>
                  </a:lnTo>
                  <a:lnTo>
                    <a:pt x="115405" y="462538"/>
                  </a:lnTo>
                  <a:lnTo>
                    <a:pt x="115405" y="222718"/>
                  </a:lnTo>
                  <a:cubicBezTo>
                    <a:pt x="115405" y="160967"/>
                    <a:pt x="169869" y="96464"/>
                    <a:pt x="262537" y="110961"/>
                  </a:cubicBezTo>
                  <a:lnTo>
                    <a:pt x="262537" y="1080"/>
                  </a:lnTo>
                  <a:cubicBezTo>
                    <a:pt x="192557" y="-7101"/>
                    <a:pt x="142599" y="32008"/>
                    <a:pt x="115405" y="910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6279270" y="5589234"/>
              <a:ext cx="396906" cy="472382"/>
            </a:xfrm>
            <a:custGeom>
              <a:avLst/>
              <a:gdLst/>
              <a:ahLst/>
              <a:cxnLst/>
              <a:rect l="l" t="t" r="r" b="b"/>
              <a:pathLst>
                <a:path w="396906" h="472382" extrusionOk="0">
                  <a:moveTo>
                    <a:pt x="227076" y="189843"/>
                  </a:moveTo>
                  <a:cubicBezTo>
                    <a:pt x="170774" y="175260"/>
                    <a:pt x="122615" y="162611"/>
                    <a:pt x="122615" y="128987"/>
                  </a:cubicBezTo>
                  <a:cubicBezTo>
                    <a:pt x="122615" y="101718"/>
                    <a:pt x="151686" y="87220"/>
                    <a:pt x="183470" y="87220"/>
                  </a:cubicBezTo>
                  <a:cubicBezTo>
                    <a:pt x="237115" y="87220"/>
                    <a:pt x="277044" y="118100"/>
                    <a:pt x="284293" y="165364"/>
                  </a:cubicBezTo>
                  <a:lnTo>
                    <a:pt x="389696" y="165364"/>
                  </a:lnTo>
                  <a:cubicBezTo>
                    <a:pt x="379705" y="68142"/>
                    <a:pt x="297027" y="0"/>
                    <a:pt x="185261" y="0"/>
                  </a:cubicBezTo>
                  <a:cubicBezTo>
                    <a:pt x="86277" y="0"/>
                    <a:pt x="9992" y="51768"/>
                    <a:pt x="9992" y="138989"/>
                  </a:cubicBezTo>
                  <a:cubicBezTo>
                    <a:pt x="9992" y="236211"/>
                    <a:pt x="102632" y="261681"/>
                    <a:pt x="179861" y="281587"/>
                  </a:cubicBezTo>
                  <a:cubicBezTo>
                    <a:pt x="235229" y="296161"/>
                    <a:pt x="282483" y="307963"/>
                    <a:pt x="282483" y="340643"/>
                  </a:cubicBezTo>
                  <a:cubicBezTo>
                    <a:pt x="282483" y="367017"/>
                    <a:pt x="252508" y="385153"/>
                    <a:pt x="210741" y="385153"/>
                  </a:cubicBezTo>
                  <a:cubicBezTo>
                    <a:pt x="154391" y="385153"/>
                    <a:pt x="111719" y="353377"/>
                    <a:pt x="105337" y="306162"/>
                  </a:cubicBezTo>
                  <a:lnTo>
                    <a:pt x="0" y="306162"/>
                  </a:lnTo>
                  <a:cubicBezTo>
                    <a:pt x="9992" y="403298"/>
                    <a:pt x="95335" y="472383"/>
                    <a:pt x="210741" y="472383"/>
                  </a:cubicBezTo>
                  <a:cubicBezTo>
                    <a:pt x="315163" y="472383"/>
                    <a:pt x="396907" y="416976"/>
                    <a:pt x="396907" y="329746"/>
                  </a:cubicBezTo>
                  <a:cubicBezTo>
                    <a:pt x="396907" y="235296"/>
                    <a:pt x="304266" y="209826"/>
                    <a:pt x="227076" y="1898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7" name="Google Shape;147;p18"/>
          <p:cNvSpPr/>
          <p:nvPr/>
        </p:nvSpPr>
        <p:spPr>
          <a:xfrm>
            <a:off x="0" y="0"/>
            <a:ext cx="98100" cy="48624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8"/>
          <p:cNvSpPr/>
          <p:nvPr/>
        </p:nvSpPr>
        <p:spPr>
          <a:xfrm>
            <a:off x="9045900" y="3946925"/>
            <a:ext cx="98100" cy="915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8"/>
          <p:cNvSpPr txBox="1"/>
          <p:nvPr/>
        </p:nvSpPr>
        <p:spPr>
          <a:xfrm>
            <a:off x="8198450" y="4638638"/>
            <a:ext cx="548700" cy="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8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0" name="Google Shape;15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64304" y="285750"/>
            <a:ext cx="1286497" cy="24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Title Only - Pure White">
  <p:cSld name="Custom Layout_1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/>
          <p:nvPr/>
        </p:nvSpPr>
        <p:spPr>
          <a:xfrm>
            <a:off x="0" y="5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title"/>
          </p:nvPr>
        </p:nvSpPr>
        <p:spPr>
          <a:xfrm>
            <a:off x="402325" y="285750"/>
            <a:ext cx="8132100" cy="7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54" name="Google Shape;154;p19"/>
          <p:cNvGrpSpPr/>
          <p:nvPr/>
        </p:nvGrpSpPr>
        <p:grpSpPr>
          <a:xfrm>
            <a:off x="402320" y="4753309"/>
            <a:ext cx="933295" cy="110989"/>
            <a:chOff x="946927" y="5380284"/>
            <a:chExt cx="5729249" cy="681332"/>
          </a:xfrm>
        </p:grpSpPr>
        <p:sp>
          <p:nvSpPr>
            <p:cNvPr id="155" name="Google Shape;155;p19"/>
            <p:cNvSpPr/>
            <p:nvPr/>
          </p:nvSpPr>
          <p:spPr>
            <a:xfrm>
              <a:off x="946927" y="5416650"/>
              <a:ext cx="461486" cy="635860"/>
            </a:xfrm>
            <a:custGeom>
              <a:avLst/>
              <a:gdLst/>
              <a:ahLst/>
              <a:cxnLst/>
              <a:rect l="l" t="t" r="r" b="b"/>
              <a:pathLst>
                <a:path w="461486" h="635860" extrusionOk="0">
                  <a:moveTo>
                    <a:pt x="0" y="635861"/>
                  </a:moveTo>
                  <a:lnTo>
                    <a:pt x="461486" y="635861"/>
                  </a:lnTo>
                  <a:lnTo>
                    <a:pt x="461486" y="525942"/>
                  </a:lnTo>
                  <a:lnTo>
                    <a:pt x="127197" y="525942"/>
                  </a:lnTo>
                  <a:lnTo>
                    <a:pt x="127197" y="370570"/>
                  </a:lnTo>
                  <a:lnTo>
                    <a:pt x="397888" y="370570"/>
                  </a:lnTo>
                  <a:lnTo>
                    <a:pt x="397888" y="260699"/>
                  </a:lnTo>
                  <a:lnTo>
                    <a:pt x="127197" y="260699"/>
                  </a:lnTo>
                  <a:lnTo>
                    <a:pt x="127197" y="111719"/>
                  </a:lnTo>
                  <a:lnTo>
                    <a:pt x="461486" y="111719"/>
                  </a:lnTo>
                  <a:lnTo>
                    <a:pt x="4614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9"/>
            <p:cNvSpPr/>
            <p:nvPr/>
          </p:nvSpPr>
          <p:spPr>
            <a:xfrm>
              <a:off x="1460830" y="5380284"/>
              <a:ext cx="115366" cy="672226"/>
            </a:xfrm>
            <a:custGeom>
              <a:avLst/>
              <a:gdLst/>
              <a:ahLst/>
              <a:cxnLst/>
              <a:rect l="l" t="t" r="r" b="b"/>
              <a:pathLst>
                <a:path w="115366" h="672226" extrusionOk="0">
                  <a:moveTo>
                    <a:pt x="0" y="672227"/>
                  </a:moveTo>
                  <a:lnTo>
                    <a:pt x="115367" y="672227"/>
                  </a:lnTo>
                  <a:lnTo>
                    <a:pt x="115367" y="0"/>
                  </a:lnTo>
                  <a:lnTo>
                    <a:pt x="0" y="363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1627298" y="5589224"/>
              <a:ext cx="471430" cy="472382"/>
            </a:xfrm>
            <a:custGeom>
              <a:avLst/>
              <a:gdLst/>
              <a:ahLst/>
              <a:cxnLst/>
              <a:rect l="l" t="t" r="r" b="b"/>
              <a:pathLst>
                <a:path w="471430" h="472382" extrusionOk="0">
                  <a:moveTo>
                    <a:pt x="235229" y="0"/>
                  </a:moveTo>
                  <a:cubicBezTo>
                    <a:pt x="105413" y="0"/>
                    <a:pt x="0" y="99022"/>
                    <a:pt x="0" y="236211"/>
                  </a:cubicBezTo>
                  <a:cubicBezTo>
                    <a:pt x="0" y="372418"/>
                    <a:pt x="110814" y="472383"/>
                    <a:pt x="247098" y="472383"/>
                  </a:cubicBezTo>
                  <a:cubicBezTo>
                    <a:pt x="347920" y="472383"/>
                    <a:pt x="429663" y="415175"/>
                    <a:pt x="464144" y="327946"/>
                  </a:cubicBezTo>
                  <a:lnTo>
                    <a:pt x="336128" y="327946"/>
                  </a:lnTo>
                  <a:cubicBezTo>
                    <a:pt x="317002" y="356121"/>
                    <a:pt x="284283" y="369713"/>
                    <a:pt x="248898" y="369713"/>
                  </a:cubicBezTo>
                  <a:cubicBezTo>
                    <a:pt x="187138" y="369713"/>
                    <a:pt x="136274" y="331546"/>
                    <a:pt x="120796" y="274339"/>
                  </a:cubicBezTo>
                  <a:lnTo>
                    <a:pt x="470526" y="274339"/>
                  </a:lnTo>
                  <a:cubicBezTo>
                    <a:pt x="470526" y="267986"/>
                    <a:pt x="471430" y="262585"/>
                    <a:pt x="471430" y="257099"/>
                  </a:cubicBezTo>
                  <a:cubicBezTo>
                    <a:pt x="471440" y="82639"/>
                    <a:pt x="347929" y="0"/>
                    <a:pt x="235229" y="0"/>
                  </a:cubicBezTo>
                  <a:close/>
                  <a:moveTo>
                    <a:pt x="121710" y="191652"/>
                  </a:moveTo>
                  <a:cubicBezTo>
                    <a:pt x="137151" y="136293"/>
                    <a:pt x="181661" y="100860"/>
                    <a:pt x="235229" y="100860"/>
                  </a:cubicBezTo>
                  <a:cubicBezTo>
                    <a:pt x="288874" y="100860"/>
                    <a:pt x="336137" y="138084"/>
                    <a:pt x="346081" y="191652"/>
                  </a:cubicBezTo>
                  <a:lnTo>
                    <a:pt x="121710" y="19165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2137600" y="5590129"/>
              <a:ext cx="465991" cy="471478"/>
            </a:xfrm>
            <a:custGeom>
              <a:avLst/>
              <a:gdLst/>
              <a:ahLst/>
              <a:cxnLst/>
              <a:rect l="l" t="t" r="r" b="b"/>
              <a:pathLst>
                <a:path w="465991" h="471478" extrusionOk="0">
                  <a:moveTo>
                    <a:pt x="237068" y="107204"/>
                  </a:moveTo>
                  <a:cubicBezTo>
                    <a:pt x="287931" y="107204"/>
                    <a:pt x="330603" y="138084"/>
                    <a:pt x="348786" y="187147"/>
                  </a:cubicBezTo>
                  <a:lnTo>
                    <a:pt x="465992" y="187147"/>
                  </a:lnTo>
                  <a:cubicBezTo>
                    <a:pt x="444160" y="77229"/>
                    <a:pt x="349691" y="0"/>
                    <a:pt x="237068" y="0"/>
                  </a:cubicBezTo>
                  <a:cubicBezTo>
                    <a:pt x="106270" y="0"/>
                    <a:pt x="0" y="99060"/>
                    <a:pt x="0" y="236163"/>
                  </a:cubicBezTo>
                  <a:cubicBezTo>
                    <a:pt x="0" y="372494"/>
                    <a:pt x="106270" y="471478"/>
                    <a:pt x="237068" y="471478"/>
                  </a:cubicBezTo>
                  <a:cubicBezTo>
                    <a:pt x="349691" y="471478"/>
                    <a:pt x="444160" y="397888"/>
                    <a:pt x="465992" y="287970"/>
                  </a:cubicBezTo>
                  <a:lnTo>
                    <a:pt x="348786" y="287970"/>
                  </a:lnTo>
                  <a:cubicBezTo>
                    <a:pt x="330603" y="337033"/>
                    <a:pt x="287931" y="367913"/>
                    <a:pt x="237068" y="367913"/>
                  </a:cubicBezTo>
                  <a:cubicBezTo>
                    <a:pt x="168926" y="367913"/>
                    <a:pt x="114462" y="314344"/>
                    <a:pt x="114462" y="238011"/>
                  </a:cubicBezTo>
                  <a:cubicBezTo>
                    <a:pt x="114462" y="159906"/>
                    <a:pt x="168926" y="107204"/>
                    <a:pt x="237068" y="1072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9"/>
            <p:cNvSpPr/>
            <p:nvPr/>
          </p:nvSpPr>
          <p:spPr>
            <a:xfrm>
              <a:off x="2640615" y="5466609"/>
              <a:ext cx="245221" cy="585911"/>
            </a:xfrm>
            <a:custGeom>
              <a:avLst/>
              <a:gdLst/>
              <a:ahLst/>
              <a:cxnLst/>
              <a:rect l="l" t="t" r="r" b="b"/>
              <a:pathLst>
                <a:path w="245221" h="585911" extrusionOk="0">
                  <a:moveTo>
                    <a:pt x="113519" y="0"/>
                  </a:moveTo>
                  <a:lnTo>
                    <a:pt x="0" y="36367"/>
                  </a:lnTo>
                  <a:lnTo>
                    <a:pt x="0" y="468745"/>
                  </a:lnTo>
                  <a:cubicBezTo>
                    <a:pt x="0" y="538687"/>
                    <a:pt x="49016" y="585911"/>
                    <a:pt x="132598" y="585911"/>
                  </a:cubicBezTo>
                  <a:lnTo>
                    <a:pt x="245221" y="585911"/>
                  </a:lnTo>
                  <a:lnTo>
                    <a:pt x="245221" y="483289"/>
                  </a:lnTo>
                  <a:lnTo>
                    <a:pt x="165278" y="483289"/>
                  </a:lnTo>
                  <a:cubicBezTo>
                    <a:pt x="129854" y="483289"/>
                    <a:pt x="113509" y="466906"/>
                    <a:pt x="113509" y="436931"/>
                  </a:cubicBezTo>
                  <a:lnTo>
                    <a:pt x="113509" y="230743"/>
                  </a:lnTo>
                  <a:lnTo>
                    <a:pt x="245212" y="230743"/>
                  </a:lnTo>
                  <a:lnTo>
                    <a:pt x="245212" y="132626"/>
                  </a:lnTo>
                  <a:lnTo>
                    <a:pt x="113509" y="132626"/>
                  </a:lnTo>
                  <a:lnTo>
                    <a:pt x="1135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9"/>
            <p:cNvSpPr/>
            <p:nvPr/>
          </p:nvSpPr>
          <p:spPr>
            <a:xfrm>
              <a:off x="6014561" y="5466609"/>
              <a:ext cx="245259" cy="585911"/>
            </a:xfrm>
            <a:custGeom>
              <a:avLst/>
              <a:gdLst/>
              <a:ahLst/>
              <a:cxnLst/>
              <a:rect l="l" t="t" r="r" b="b"/>
              <a:pathLst>
                <a:path w="245259" h="585911" extrusionOk="0">
                  <a:moveTo>
                    <a:pt x="113557" y="0"/>
                  </a:moveTo>
                  <a:lnTo>
                    <a:pt x="0" y="36367"/>
                  </a:lnTo>
                  <a:lnTo>
                    <a:pt x="0" y="468745"/>
                  </a:lnTo>
                  <a:cubicBezTo>
                    <a:pt x="0" y="538687"/>
                    <a:pt x="49054" y="585911"/>
                    <a:pt x="132598" y="585911"/>
                  </a:cubicBezTo>
                  <a:lnTo>
                    <a:pt x="245259" y="585911"/>
                  </a:lnTo>
                  <a:lnTo>
                    <a:pt x="245259" y="483289"/>
                  </a:lnTo>
                  <a:lnTo>
                    <a:pt x="165316" y="483289"/>
                  </a:lnTo>
                  <a:cubicBezTo>
                    <a:pt x="129893" y="483289"/>
                    <a:pt x="113548" y="466906"/>
                    <a:pt x="113548" y="436931"/>
                  </a:cubicBezTo>
                  <a:lnTo>
                    <a:pt x="113548" y="230743"/>
                  </a:lnTo>
                  <a:lnTo>
                    <a:pt x="245250" y="230743"/>
                  </a:lnTo>
                  <a:lnTo>
                    <a:pt x="245250" y="132626"/>
                  </a:lnTo>
                  <a:lnTo>
                    <a:pt x="113548" y="132626"/>
                  </a:lnTo>
                  <a:lnTo>
                    <a:pt x="1135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9"/>
            <p:cNvSpPr/>
            <p:nvPr/>
          </p:nvSpPr>
          <p:spPr>
            <a:xfrm>
              <a:off x="2929823" y="5589973"/>
              <a:ext cx="262575" cy="462537"/>
            </a:xfrm>
            <a:custGeom>
              <a:avLst/>
              <a:gdLst/>
              <a:ahLst/>
              <a:cxnLst/>
              <a:rect l="l" t="t" r="r" b="b"/>
              <a:pathLst>
                <a:path w="262575" h="462537" extrusionOk="0">
                  <a:moveTo>
                    <a:pt x="115395" y="91015"/>
                  </a:moveTo>
                  <a:lnTo>
                    <a:pt x="115395" y="9243"/>
                  </a:lnTo>
                  <a:lnTo>
                    <a:pt x="0" y="9243"/>
                  </a:lnTo>
                  <a:lnTo>
                    <a:pt x="0" y="462538"/>
                  </a:lnTo>
                  <a:lnTo>
                    <a:pt x="115395" y="462538"/>
                  </a:lnTo>
                  <a:lnTo>
                    <a:pt x="115395" y="222718"/>
                  </a:lnTo>
                  <a:cubicBezTo>
                    <a:pt x="115395" y="160967"/>
                    <a:pt x="169869" y="96464"/>
                    <a:pt x="262576" y="110961"/>
                  </a:cubicBezTo>
                  <a:lnTo>
                    <a:pt x="262576" y="1080"/>
                  </a:lnTo>
                  <a:cubicBezTo>
                    <a:pt x="192634" y="-7101"/>
                    <a:pt x="142675" y="32008"/>
                    <a:pt x="115395" y="910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3196332" y="5590120"/>
              <a:ext cx="479621" cy="471477"/>
            </a:xfrm>
            <a:custGeom>
              <a:avLst/>
              <a:gdLst/>
              <a:ahLst/>
              <a:cxnLst/>
              <a:rect l="l" t="t" r="r" b="b"/>
              <a:pathLst>
                <a:path w="479621" h="471477" extrusionOk="0">
                  <a:moveTo>
                    <a:pt x="239811" y="0"/>
                  </a:moveTo>
                  <a:cubicBezTo>
                    <a:pt x="107213" y="0"/>
                    <a:pt x="0" y="99060"/>
                    <a:pt x="0" y="236211"/>
                  </a:cubicBezTo>
                  <a:cubicBezTo>
                    <a:pt x="0" y="372503"/>
                    <a:pt x="107213" y="471478"/>
                    <a:pt x="239811" y="471478"/>
                  </a:cubicBezTo>
                  <a:cubicBezTo>
                    <a:pt x="372408" y="471478"/>
                    <a:pt x="479622" y="372494"/>
                    <a:pt x="479622" y="236211"/>
                  </a:cubicBezTo>
                  <a:cubicBezTo>
                    <a:pt x="479631" y="99070"/>
                    <a:pt x="372418" y="0"/>
                    <a:pt x="239811" y="0"/>
                  </a:cubicBezTo>
                  <a:close/>
                  <a:moveTo>
                    <a:pt x="239811" y="367017"/>
                  </a:moveTo>
                  <a:cubicBezTo>
                    <a:pt x="169869" y="367017"/>
                    <a:pt x="114452" y="313411"/>
                    <a:pt x="114452" y="237115"/>
                  </a:cubicBezTo>
                  <a:cubicBezTo>
                    <a:pt x="114452" y="158982"/>
                    <a:pt x="169859" y="106318"/>
                    <a:pt x="239811" y="106318"/>
                  </a:cubicBezTo>
                  <a:cubicBezTo>
                    <a:pt x="309763" y="106318"/>
                    <a:pt x="365207" y="158982"/>
                    <a:pt x="365207" y="237115"/>
                  </a:cubicBezTo>
                  <a:cubicBezTo>
                    <a:pt x="365207" y="313411"/>
                    <a:pt x="309763" y="367017"/>
                    <a:pt x="239811" y="3670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3727561" y="5589224"/>
              <a:ext cx="419671" cy="463286"/>
            </a:xfrm>
            <a:custGeom>
              <a:avLst/>
              <a:gdLst/>
              <a:ahLst/>
              <a:cxnLst/>
              <a:rect l="l" t="t" r="r" b="b"/>
              <a:pathLst>
                <a:path w="419671" h="463286" extrusionOk="0">
                  <a:moveTo>
                    <a:pt x="250707" y="0"/>
                  </a:moveTo>
                  <a:cubicBezTo>
                    <a:pt x="192557" y="0"/>
                    <a:pt x="142589" y="25470"/>
                    <a:pt x="115405" y="66341"/>
                  </a:cubicBezTo>
                  <a:lnTo>
                    <a:pt x="115405" y="9992"/>
                  </a:lnTo>
                  <a:lnTo>
                    <a:pt x="0" y="9992"/>
                  </a:lnTo>
                  <a:lnTo>
                    <a:pt x="0" y="463286"/>
                  </a:lnTo>
                  <a:lnTo>
                    <a:pt x="115405" y="463286"/>
                  </a:lnTo>
                  <a:lnTo>
                    <a:pt x="115405" y="188947"/>
                  </a:lnTo>
                  <a:cubicBezTo>
                    <a:pt x="115405" y="136284"/>
                    <a:pt x="156277" y="94507"/>
                    <a:pt x="209836" y="94507"/>
                  </a:cubicBezTo>
                  <a:cubicBezTo>
                    <a:pt x="265290" y="94507"/>
                    <a:pt x="304352" y="134398"/>
                    <a:pt x="304352" y="193491"/>
                  </a:cubicBezTo>
                  <a:lnTo>
                    <a:pt x="304352" y="463286"/>
                  </a:lnTo>
                  <a:lnTo>
                    <a:pt x="419671" y="463286"/>
                  </a:lnTo>
                  <a:lnTo>
                    <a:pt x="419671" y="184404"/>
                  </a:lnTo>
                  <a:cubicBezTo>
                    <a:pt x="419671" y="78134"/>
                    <a:pt x="358826" y="0"/>
                    <a:pt x="250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4195066" y="5393924"/>
              <a:ext cx="148075" cy="148942"/>
            </a:xfrm>
            <a:custGeom>
              <a:avLst/>
              <a:gdLst/>
              <a:ahLst/>
              <a:cxnLst/>
              <a:rect l="l" t="t" r="r" b="b"/>
              <a:pathLst>
                <a:path w="148075" h="148942" extrusionOk="0">
                  <a:moveTo>
                    <a:pt x="73628" y="0"/>
                  </a:moveTo>
                  <a:cubicBezTo>
                    <a:pt x="33662" y="0"/>
                    <a:pt x="0" y="33624"/>
                    <a:pt x="0" y="74495"/>
                  </a:cubicBezTo>
                  <a:cubicBezTo>
                    <a:pt x="0" y="115367"/>
                    <a:pt x="33662" y="148943"/>
                    <a:pt x="73628" y="148943"/>
                  </a:cubicBezTo>
                  <a:cubicBezTo>
                    <a:pt x="114500" y="148943"/>
                    <a:pt x="148076" y="115357"/>
                    <a:pt x="148076" y="74495"/>
                  </a:cubicBezTo>
                  <a:cubicBezTo>
                    <a:pt x="148085" y="33624"/>
                    <a:pt x="114500" y="0"/>
                    <a:pt x="736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9"/>
            <p:cNvSpPr/>
            <p:nvPr/>
          </p:nvSpPr>
          <p:spPr>
            <a:xfrm>
              <a:off x="4211450" y="5599216"/>
              <a:ext cx="115319" cy="453294"/>
            </a:xfrm>
            <a:custGeom>
              <a:avLst/>
              <a:gdLst/>
              <a:ahLst/>
              <a:cxnLst/>
              <a:rect l="l" t="t" r="r" b="b"/>
              <a:pathLst>
                <a:path w="115319" h="453294" extrusionOk="0">
                  <a:moveTo>
                    <a:pt x="0" y="0"/>
                  </a:moveTo>
                  <a:lnTo>
                    <a:pt x="115319" y="0"/>
                  </a:lnTo>
                  <a:lnTo>
                    <a:pt x="115319" y="453295"/>
                  </a:lnTo>
                  <a:lnTo>
                    <a:pt x="0" y="45329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9"/>
            <p:cNvSpPr/>
            <p:nvPr/>
          </p:nvSpPr>
          <p:spPr>
            <a:xfrm>
              <a:off x="4377870" y="5590129"/>
              <a:ext cx="466039" cy="471478"/>
            </a:xfrm>
            <a:custGeom>
              <a:avLst/>
              <a:gdLst/>
              <a:ahLst/>
              <a:cxnLst/>
              <a:rect l="l" t="t" r="r" b="b"/>
              <a:pathLst>
                <a:path w="466039" h="471478" extrusionOk="0">
                  <a:moveTo>
                    <a:pt x="237115" y="107204"/>
                  </a:moveTo>
                  <a:cubicBezTo>
                    <a:pt x="287979" y="107204"/>
                    <a:pt x="330689" y="138084"/>
                    <a:pt x="348872" y="187147"/>
                  </a:cubicBezTo>
                  <a:lnTo>
                    <a:pt x="466039" y="187147"/>
                  </a:lnTo>
                  <a:cubicBezTo>
                    <a:pt x="444255" y="77229"/>
                    <a:pt x="349777" y="0"/>
                    <a:pt x="237115" y="0"/>
                  </a:cubicBezTo>
                  <a:cubicBezTo>
                    <a:pt x="106318" y="0"/>
                    <a:pt x="0" y="99060"/>
                    <a:pt x="0" y="236163"/>
                  </a:cubicBezTo>
                  <a:cubicBezTo>
                    <a:pt x="0" y="372494"/>
                    <a:pt x="106309" y="471478"/>
                    <a:pt x="237115" y="471478"/>
                  </a:cubicBezTo>
                  <a:cubicBezTo>
                    <a:pt x="349777" y="471478"/>
                    <a:pt x="444255" y="397888"/>
                    <a:pt x="466039" y="287970"/>
                  </a:cubicBezTo>
                  <a:lnTo>
                    <a:pt x="348872" y="287970"/>
                  </a:lnTo>
                  <a:cubicBezTo>
                    <a:pt x="330689" y="337033"/>
                    <a:pt x="287979" y="367913"/>
                    <a:pt x="237115" y="367913"/>
                  </a:cubicBezTo>
                  <a:cubicBezTo>
                    <a:pt x="169011" y="367913"/>
                    <a:pt x="114500" y="314344"/>
                    <a:pt x="114500" y="238011"/>
                  </a:cubicBezTo>
                  <a:cubicBezTo>
                    <a:pt x="114510" y="159906"/>
                    <a:pt x="169011" y="107204"/>
                    <a:pt x="237115" y="1072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9"/>
            <p:cNvSpPr/>
            <p:nvPr/>
          </p:nvSpPr>
          <p:spPr>
            <a:xfrm>
              <a:off x="5030971" y="5389371"/>
              <a:ext cx="654053" cy="663139"/>
            </a:xfrm>
            <a:custGeom>
              <a:avLst/>
              <a:gdLst/>
              <a:ahLst/>
              <a:cxnLst/>
              <a:rect l="l" t="t" r="r" b="b"/>
              <a:pathLst>
                <a:path w="654053" h="663139" extrusionOk="0">
                  <a:moveTo>
                    <a:pt x="0" y="663140"/>
                  </a:moveTo>
                  <a:lnTo>
                    <a:pt x="128997" y="663140"/>
                  </a:lnTo>
                  <a:lnTo>
                    <a:pt x="191653" y="527789"/>
                  </a:lnTo>
                  <a:lnTo>
                    <a:pt x="456943" y="527789"/>
                  </a:lnTo>
                  <a:lnTo>
                    <a:pt x="521408" y="663140"/>
                  </a:lnTo>
                  <a:lnTo>
                    <a:pt x="654053" y="663140"/>
                  </a:lnTo>
                  <a:lnTo>
                    <a:pt x="327050" y="0"/>
                  </a:lnTo>
                  <a:lnTo>
                    <a:pt x="0" y="663140"/>
                  </a:lnTo>
                  <a:close/>
                  <a:moveTo>
                    <a:pt x="237115" y="430616"/>
                  </a:moveTo>
                  <a:lnTo>
                    <a:pt x="322459" y="245307"/>
                  </a:lnTo>
                  <a:lnTo>
                    <a:pt x="410594" y="430616"/>
                  </a:lnTo>
                  <a:lnTo>
                    <a:pt x="237115" y="4306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9"/>
            <p:cNvSpPr/>
            <p:nvPr/>
          </p:nvSpPr>
          <p:spPr>
            <a:xfrm>
              <a:off x="5712580" y="5589973"/>
              <a:ext cx="262537" cy="462537"/>
            </a:xfrm>
            <a:custGeom>
              <a:avLst/>
              <a:gdLst/>
              <a:ahLst/>
              <a:cxnLst/>
              <a:rect l="l" t="t" r="r" b="b"/>
              <a:pathLst>
                <a:path w="262537" h="462537" extrusionOk="0">
                  <a:moveTo>
                    <a:pt x="115405" y="91015"/>
                  </a:moveTo>
                  <a:lnTo>
                    <a:pt x="115405" y="9243"/>
                  </a:lnTo>
                  <a:lnTo>
                    <a:pt x="0" y="9243"/>
                  </a:lnTo>
                  <a:lnTo>
                    <a:pt x="0" y="462538"/>
                  </a:lnTo>
                  <a:lnTo>
                    <a:pt x="115405" y="462538"/>
                  </a:lnTo>
                  <a:lnTo>
                    <a:pt x="115405" y="222718"/>
                  </a:lnTo>
                  <a:cubicBezTo>
                    <a:pt x="115405" y="160967"/>
                    <a:pt x="169869" y="96464"/>
                    <a:pt x="262537" y="110961"/>
                  </a:cubicBezTo>
                  <a:lnTo>
                    <a:pt x="262537" y="1080"/>
                  </a:lnTo>
                  <a:cubicBezTo>
                    <a:pt x="192557" y="-7101"/>
                    <a:pt x="142599" y="32008"/>
                    <a:pt x="115405" y="910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6279270" y="5589234"/>
              <a:ext cx="396906" cy="472382"/>
            </a:xfrm>
            <a:custGeom>
              <a:avLst/>
              <a:gdLst/>
              <a:ahLst/>
              <a:cxnLst/>
              <a:rect l="l" t="t" r="r" b="b"/>
              <a:pathLst>
                <a:path w="396906" h="472382" extrusionOk="0">
                  <a:moveTo>
                    <a:pt x="227076" y="189843"/>
                  </a:moveTo>
                  <a:cubicBezTo>
                    <a:pt x="170774" y="175260"/>
                    <a:pt x="122615" y="162611"/>
                    <a:pt x="122615" y="128987"/>
                  </a:cubicBezTo>
                  <a:cubicBezTo>
                    <a:pt x="122615" y="101718"/>
                    <a:pt x="151686" y="87220"/>
                    <a:pt x="183470" y="87220"/>
                  </a:cubicBezTo>
                  <a:cubicBezTo>
                    <a:pt x="237115" y="87220"/>
                    <a:pt x="277044" y="118100"/>
                    <a:pt x="284293" y="165364"/>
                  </a:cubicBezTo>
                  <a:lnTo>
                    <a:pt x="389696" y="165364"/>
                  </a:lnTo>
                  <a:cubicBezTo>
                    <a:pt x="379705" y="68142"/>
                    <a:pt x="297027" y="0"/>
                    <a:pt x="185261" y="0"/>
                  </a:cubicBezTo>
                  <a:cubicBezTo>
                    <a:pt x="86277" y="0"/>
                    <a:pt x="9992" y="51768"/>
                    <a:pt x="9992" y="138989"/>
                  </a:cubicBezTo>
                  <a:cubicBezTo>
                    <a:pt x="9992" y="236211"/>
                    <a:pt x="102632" y="261681"/>
                    <a:pt x="179861" y="281587"/>
                  </a:cubicBezTo>
                  <a:cubicBezTo>
                    <a:pt x="235229" y="296161"/>
                    <a:pt x="282483" y="307963"/>
                    <a:pt x="282483" y="340643"/>
                  </a:cubicBezTo>
                  <a:cubicBezTo>
                    <a:pt x="282483" y="367017"/>
                    <a:pt x="252508" y="385153"/>
                    <a:pt x="210741" y="385153"/>
                  </a:cubicBezTo>
                  <a:cubicBezTo>
                    <a:pt x="154391" y="385153"/>
                    <a:pt x="111719" y="353377"/>
                    <a:pt x="105337" y="306162"/>
                  </a:cubicBezTo>
                  <a:lnTo>
                    <a:pt x="0" y="306162"/>
                  </a:lnTo>
                  <a:cubicBezTo>
                    <a:pt x="9992" y="403298"/>
                    <a:pt x="95335" y="472383"/>
                    <a:pt x="210741" y="472383"/>
                  </a:cubicBezTo>
                  <a:cubicBezTo>
                    <a:pt x="315163" y="472383"/>
                    <a:pt x="396907" y="416976"/>
                    <a:pt x="396907" y="329746"/>
                  </a:cubicBezTo>
                  <a:cubicBezTo>
                    <a:pt x="396907" y="235296"/>
                    <a:pt x="304266" y="209826"/>
                    <a:pt x="227076" y="1898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" name="Google Shape;170;p19"/>
          <p:cNvSpPr/>
          <p:nvPr/>
        </p:nvSpPr>
        <p:spPr>
          <a:xfrm>
            <a:off x="0" y="0"/>
            <a:ext cx="98100" cy="48624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9"/>
          <p:cNvSpPr/>
          <p:nvPr/>
        </p:nvSpPr>
        <p:spPr>
          <a:xfrm>
            <a:off x="9045900" y="3946925"/>
            <a:ext cx="98100" cy="915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9"/>
          <p:cNvSpPr txBox="1"/>
          <p:nvPr/>
        </p:nvSpPr>
        <p:spPr>
          <a:xfrm>
            <a:off x="8198450" y="4638638"/>
            <a:ext cx="548700" cy="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8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73" name="Google Shape;17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64304" y="285750"/>
            <a:ext cx="1286497" cy="24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0">
            <a:alphaModFix amt="63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02325" y="285750"/>
            <a:ext cx="8132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2900" b="1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02325" y="1196588"/>
            <a:ext cx="7924800" cy="30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2984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2984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2984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2984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9" name="Google Shape;9;p1"/>
          <p:cNvGrpSpPr/>
          <p:nvPr/>
        </p:nvGrpSpPr>
        <p:grpSpPr>
          <a:xfrm>
            <a:off x="402320" y="4753309"/>
            <a:ext cx="933295" cy="110989"/>
            <a:chOff x="946927" y="5380284"/>
            <a:chExt cx="5729249" cy="681332"/>
          </a:xfrm>
        </p:grpSpPr>
        <p:sp>
          <p:nvSpPr>
            <p:cNvPr id="10" name="Google Shape;10;p1"/>
            <p:cNvSpPr/>
            <p:nvPr/>
          </p:nvSpPr>
          <p:spPr>
            <a:xfrm>
              <a:off x="946927" y="5416650"/>
              <a:ext cx="461486" cy="635860"/>
            </a:xfrm>
            <a:custGeom>
              <a:avLst/>
              <a:gdLst/>
              <a:ahLst/>
              <a:cxnLst/>
              <a:rect l="l" t="t" r="r" b="b"/>
              <a:pathLst>
                <a:path w="461486" h="635860" extrusionOk="0">
                  <a:moveTo>
                    <a:pt x="0" y="635861"/>
                  </a:moveTo>
                  <a:lnTo>
                    <a:pt x="461486" y="635861"/>
                  </a:lnTo>
                  <a:lnTo>
                    <a:pt x="461486" y="525942"/>
                  </a:lnTo>
                  <a:lnTo>
                    <a:pt x="127197" y="525942"/>
                  </a:lnTo>
                  <a:lnTo>
                    <a:pt x="127197" y="370570"/>
                  </a:lnTo>
                  <a:lnTo>
                    <a:pt x="397888" y="370570"/>
                  </a:lnTo>
                  <a:lnTo>
                    <a:pt x="397888" y="260699"/>
                  </a:lnTo>
                  <a:lnTo>
                    <a:pt x="127197" y="260699"/>
                  </a:lnTo>
                  <a:lnTo>
                    <a:pt x="127197" y="111719"/>
                  </a:lnTo>
                  <a:lnTo>
                    <a:pt x="461486" y="111719"/>
                  </a:lnTo>
                  <a:lnTo>
                    <a:pt x="4614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1460830" y="5380284"/>
              <a:ext cx="115366" cy="672226"/>
            </a:xfrm>
            <a:custGeom>
              <a:avLst/>
              <a:gdLst/>
              <a:ahLst/>
              <a:cxnLst/>
              <a:rect l="l" t="t" r="r" b="b"/>
              <a:pathLst>
                <a:path w="115366" h="672226" extrusionOk="0">
                  <a:moveTo>
                    <a:pt x="0" y="672227"/>
                  </a:moveTo>
                  <a:lnTo>
                    <a:pt x="115367" y="672227"/>
                  </a:lnTo>
                  <a:lnTo>
                    <a:pt x="115367" y="0"/>
                  </a:lnTo>
                  <a:lnTo>
                    <a:pt x="0" y="363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1627298" y="5589224"/>
              <a:ext cx="471430" cy="472382"/>
            </a:xfrm>
            <a:custGeom>
              <a:avLst/>
              <a:gdLst/>
              <a:ahLst/>
              <a:cxnLst/>
              <a:rect l="l" t="t" r="r" b="b"/>
              <a:pathLst>
                <a:path w="471430" h="472382" extrusionOk="0">
                  <a:moveTo>
                    <a:pt x="235229" y="0"/>
                  </a:moveTo>
                  <a:cubicBezTo>
                    <a:pt x="105413" y="0"/>
                    <a:pt x="0" y="99022"/>
                    <a:pt x="0" y="236211"/>
                  </a:cubicBezTo>
                  <a:cubicBezTo>
                    <a:pt x="0" y="372418"/>
                    <a:pt x="110814" y="472383"/>
                    <a:pt x="247098" y="472383"/>
                  </a:cubicBezTo>
                  <a:cubicBezTo>
                    <a:pt x="347920" y="472383"/>
                    <a:pt x="429663" y="415175"/>
                    <a:pt x="464144" y="327946"/>
                  </a:cubicBezTo>
                  <a:lnTo>
                    <a:pt x="336128" y="327946"/>
                  </a:lnTo>
                  <a:cubicBezTo>
                    <a:pt x="317002" y="356121"/>
                    <a:pt x="284283" y="369713"/>
                    <a:pt x="248898" y="369713"/>
                  </a:cubicBezTo>
                  <a:cubicBezTo>
                    <a:pt x="187138" y="369713"/>
                    <a:pt x="136274" y="331546"/>
                    <a:pt x="120796" y="274339"/>
                  </a:cubicBezTo>
                  <a:lnTo>
                    <a:pt x="470526" y="274339"/>
                  </a:lnTo>
                  <a:cubicBezTo>
                    <a:pt x="470526" y="267986"/>
                    <a:pt x="471430" y="262585"/>
                    <a:pt x="471430" y="257099"/>
                  </a:cubicBezTo>
                  <a:cubicBezTo>
                    <a:pt x="471440" y="82639"/>
                    <a:pt x="347929" y="0"/>
                    <a:pt x="235229" y="0"/>
                  </a:cubicBezTo>
                  <a:close/>
                  <a:moveTo>
                    <a:pt x="121710" y="191652"/>
                  </a:moveTo>
                  <a:cubicBezTo>
                    <a:pt x="137151" y="136293"/>
                    <a:pt x="181661" y="100860"/>
                    <a:pt x="235229" y="100860"/>
                  </a:cubicBezTo>
                  <a:cubicBezTo>
                    <a:pt x="288874" y="100860"/>
                    <a:pt x="336137" y="138084"/>
                    <a:pt x="346081" y="191652"/>
                  </a:cubicBezTo>
                  <a:lnTo>
                    <a:pt x="121710" y="19165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137600" y="5590129"/>
              <a:ext cx="465991" cy="471478"/>
            </a:xfrm>
            <a:custGeom>
              <a:avLst/>
              <a:gdLst/>
              <a:ahLst/>
              <a:cxnLst/>
              <a:rect l="l" t="t" r="r" b="b"/>
              <a:pathLst>
                <a:path w="465991" h="471478" extrusionOk="0">
                  <a:moveTo>
                    <a:pt x="237068" y="107204"/>
                  </a:moveTo>
                  <a:cubicBezTo>
                    <a:pt x="287931" y="107204"/>
                    <a:pt x="330603" y="138084"/>
                    <a:pt x="348786" y="187147"/>
                  </a:cubicBezTo>
                  <a:lnTo>
                    <a:pt x="465992" y="187147"/>
                  </a:lnTo>
                  <a:cubicBezTo>
                    <a:pt x="444160" y="77229"/>
                    <a:pt x="349691" y="0"/>
                    <a:pt x="237068" y="0"/>
                  </a:cubicBezTo>
                  <a:cubicBezTo>
                    <a:pt x="106270" y="0"/>
                    <a:pt x="0" y="99060"/>
                    <a:pt x="0" y="236163"/>
                  </a:cubicBezTo>
                  <a:cubicBezTo>
                    <a:pt x="0" y="372494"/>
                    <a:pt x="106270" y="471478"/>
                    <a:pt x="237068" y="471478"/>
                  </a:cubicBezTo>
                  <a:cubicBezTo>
                    <a:pt x="349691" y="471478"/>
                    <a:pt x="444160" y="397888"/>
                    <a:pt x="465992" y="287970"/>
                  </a:cubicBezTo>
                  <a:lnTo>
                    <a:pt x="348786" y="287970"/>
                  </a:lnTo>
                  <a:cubicBezTo>
                    <a:pt x="330603" y="337033"/>
                    <a:pt x="287931" y="367913"/>
                    <a:pt x="237068" y="367913"/>
                  </a:cubicBezTo>
                  <a:cubicBezTo>
                    <a:pt x="168926" y="367913"/>
                    <a:pt x="114462" y="314344"/>
                    <a:pt x="114462" y="238011"/>
                  </a:cubicBezTo>
                  <a:cubicBezTo>
                    <a:pt x="114462" y="159906"/>
                    <a:pt x="168926" y="107204"/>
                    <a:pt x="237068" y="1072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640615" y="5466609"/>
              <a:ext cx="245221" cy="585911"/>
            </a:xfrm>
            <a:custGeom>
              <a:avLst/>
              <a:gdLst/>
              <a:ahLst/>
              <a:cxnLst/>
              <a:rect l="l" t="t" r="r" b="b"/>
              <a:pathLst>
                <a:path w="245221" h="585911" extrusionOk="0">
                  <a:moveTo>
                    <a:pt x="113519" y="0"/>
                  </a:moveTo>
                  <a:lnTo>
                    <a:pt x="0" y="36367"/>
                  </a:lnTo>
                  <a:lnTo>
                    <a:pt x="0" y="468745"/>
                  </a:lnTo>
                  <a:cubicBezTo>
                    <a:pt x="0" y="538687"/>
                    <a:pt x="49016" y="585911"/>
                    <a:pt x="132598" y="585911"/>
                  </a:cubicBezTo>
                  <a:lnTo>
                    <a:pt x="245221" y="585911"/>
                  </a:lnTo>
                  <a:lnTo>
                    <a:pt x="245221" y="483289"/>
                  </a:lnTo>
                  <a:lnTo>
                    <a:pt x="165278" y="483289"/>
                  </a:lnTo>
                  <a:cubicBezTo>
                    <a:pt x="129854" y="483289"/>
                    <a:pt x="113509" y="466906"/>
                    <a:pt x="113509" y="436931"/>
                  </a:cubicBezTo>
                  <a:lnTo>
                    <a:pt x="113509" y="230743"/>
                  </a:lnTo>
                  <a:lnTo>
                    <a:pt x="245212" y="230743"/>
                  </a:lnTo>
                  <a:lnTo>
                    <a:pt x="245212" y="132626"/>
                  </a:lnTo>
                  <a:lnTo>
                    <a:pt x="113509" y="132626"/>
                  </a:lnTo>
                  <a:lnTo>
                    <a:pt x="1135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6014561" y="5466609"/>
              <a:ext cx="245259" cy="585911"/>
            </a:xfrm>
            <a:custGeom>
              <a:avLst/>
              <a:gdLst/>
              <a:ahLst/>
              <a:cxnLst/>
              <a:rect l="l" t="t" r="r" b="b"/>
              <a:pathLst>
                <a:path w="245259" h="585911" extrusionOk="0">
                  <a:moveTo>
                    <a:pt x="113557" y="0"/>
                  </a:moveTo>
                  <a:lnTo>
                    <a:pt x="0" y="36367"/>
                  </a:lnTo>
                  <a:lnTo>
                    <a:pt x="0" y="468745"/>
                  </a:lnTo>
                  <a:cubicBezTo>
                    <a:pt x="0" y="538687"/>
                    <a:pt x="49054" y="585911"/>
                    <a:pt x="132598" y="585911"/>
                  </a:cubicBezTo>
                  <a:lnTo>
                    <a:pt x="245259" y="585911"/>
                  </a:lnTo>
                  <a:lnTo>
                    <a:pt x="245259" y="483289"/>
                  </a:lnTo>
                  <a:lnTo>
                    <a:pt x="165316" y="483289"/>
                  </a:lnTo>
                  <a:cubicBezTo>
                    <a:pt x="129893" y="483289"/>
                    <a:pt x="113548" y="466906"/>
                    <a:pt x="113548" y="436931"/>
                  </a:cubicBezTo>
                  <a:lnTo>
                    <a:pt x="113548" y="230743"/>
                  </a:lnTo>
                  <a:lnTo>
                    <a:pt x="245250" y="230743"/>
                  </a:lnTo>
                  <a:lnTo>
                    <a:pt x="245250" y="132626"/>
                  </a:lnTo>
                  <a:lnTo>
                    <a:pt x="113548" y="132626"/>
                  </a:lnTo>
                  <a:lnTo>
                    <a:pt x="1135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929823" y="5589973"/>
              <a:ext cx="262575" cy="462537"/>
            </a:xfrm>
            <a:custGeom>
              <a:avLst/>
              <a:gdLst/>
              <a:ahLst/>
              <a:cxnLst/>
              <a:rect l="l" t="t" r="r" b="b"/>
              <a:pathLst>
                <a:path w="262575" h="462537" extrusionOk="0">
                  <a:moveTo>
                    <a:pt x="115395" y="91015"/>
                  </a:moveTo>
                  <a:lnTo>
                    <a:pt x="115395" y="9243"/>
                  </a:lnTo>
                  <a:lnTo>
                    <a:pt x="0" y="9243"/>
                  </a:lnTo>
                  <a:lnTo>
                    <a:pt x="0" y="462538"/>
                  </a:lnTo>
                  <a:lnTo>
                    <a:pt x="115395" y="462538"/>
                  </a:lnTo>
                  <a:lnTo>
                    <a:pt x="115395" y="222718"/>
                  </a:lnTo>
                  <a:cubicBezTo>
                    <a:pt x="115395" y="160967"/>
                    <a:pt x="169869" y="96464"/>
                    <a:pt x="262576" y="110961"/>
                  </a:cubicBezTo>
                  <a:lnTo>
                    <a:pt x="262576" y="1080"/>
                  </a:lnTo>
                  <a:cubicBezTo>
                    <a:pt x="192634" y="-7101"/>
                    <a:pt x="142675" y="32008"/>
                    <a:pt x="115395" y="910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3196332" y="5590120"/>
              <a:ext cx="479621" cy="471477"/>
            </a:xfrm>
            <a:custGeom>
              <a:avLst/>
              <a:gdLst/>
              <a:ahLst/>
              <a:cxnLst/>
              <a:rect l="l" t="t" r="r" b="b"/>
              <a:pathLst>
                <a:path w="479621" h="471477" extrusionOk="0">
                  <a:moveTo>
                    <a:pt x="239811" y="0"/>
                  </a:moveTo>
                  <a:cubicBezTo>
                    <a:pt x="107213" y="0"/>
                    <a:pt x="0" y="99060"/>
                    <a:pt x="0" y="236211"/>
                  </a:cubicBezTo>
                  <a:cubicBezTo>
                    <a:pt x="0" y="372503"/>
                    <a:pt x="107213" y="471478"/>
                    <a:pt x="239811" y="471478"/>
                  </a:cubicBezTo>
                  <a:cubicBezTo>
                    <a:pt x="372408" y="471478"/>
                    <a:pt x="479622" y="372494"/>
                    <a:pt x="479622" y="236211"/>
                  </a:cubicBezTo>
                  <a:cubicBezTo>
                    <a:pt x="479631" y="99070"/>
                    <a:pt x="372418" y="0"/>
                    <a:pt x="239811" y="0"/>
                  </a:cubicBezTo>
                  <a:close/>
                  <a:moveTo>
                    <a:pt x="239811" y="367017"/>
                  </a:moveTo>
                  <a:cubicBezTo>
                    <a:pt x="169869" y="367017"/>
                    <a:pt x="114452" y="313411"/>
                    <a:pt x="114452" y="237115"/>
                  </a:cubicBezTo>
                  <a:cubicBezTo>
                    <a:pt x="114452" y="158982"/>
                    <a:pt x="169859" y="106318"/>
                    <a:pt x="239811" y="106318"/>
                  </a:cubicBezTo>
                  <a:cubicBezTo>
                    <a:pt x="309763" y="106318"/>
                    <a:pt x="365207" y="158982"/>
                    <a:pt x="365207" y="237115"/>
                  </a:cubicBezTo>
                  <a:cubicBezTo>
                    <a:pt x="365207" y="313411"/>
                    <a:pt x="309763" y="367017"/>
                    <a:pt x="239811" y="3670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3727561" y="5589224"/>
              <a:ext cx="419671" cy="463286"/>
            </a:xfrm>
            <a:custGeom>
              <a:avLst/>
              <a:gdLst/>
              <a:ahLst/>
              <a:cxnLst/>
              <a:rect l="l" t="t" r="r" b="b"/>
              <a:pathLst>
                <a:path w="419671" h="463286" extrusionOk="0">
                  <a:moveTo>
                    <a:pt x="250707" y="0"/>
                  </a:moveTo>
                  <a:cubicBezTo>
                    <a:pt x="192557" y="0"/>
                    <a:pt x="142589" y="25470"/>
                    <a:pt x="115405" y="66341"/>
                  </a:cubicBezTo>
                  <a:lnTo>
                    <a:pt x="115405" y="9992"/>
                  </a:lnTo>
                  <a:lnTo>
                    <a:pt x="0" y="9992"/>
                  </a:lnTo>
                  <a:lnTo>
                    <a:pt x="0" y="463286"/>
                  </a:lnTo>
                  <a:lnTo>
                    <a:pt x="115405" y="463286"/>
                  </a:lnTo>
                  <a:lnTo>
                    <a:pt x="115405" y="188947"/>
                  </a:lnTo>
                  <a:cubicBezTo>
                    <a:pt x="115405" y="136284"/>
                    <a:pt x="156277" y="94507"/>
                    <a:pt x="209836" y="94507"/>
                  </a:cubicBezTo>
                  <a:cubicBezTo>
                    <a:pt x="265290" y="94507"/>
                    <a:pt x="304352" y="134398"/>
                    <a:pt x="304352" y="193491"/>
                  </a:cubicBezTo>
                  <a:lnTo>
                    <a:pt x="304352" y="463286"/>
                  </a:lnTo>
                  <a:lnTo>
                    <a:pt x="419671" y="463286"/>
                  </a:lnTo>
                  <a:lnTo>
                    <a:pt x="419671" y="184404"/>
                  </a:lnTo>
                  <a:cubicBezTo>
                    <a:pt x="419671" y="78134"/>
                    <a:pt x="358826" y="0"/>
                    <a:pt x="250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4195066" y="5393924"/>
              <a:ext cx="148075" cy="148942"/>
            </a:xfrm>
            <a:custGeom>
              <a:avLst/>
              <a:gdLst/>
              <a:ahLst/>
              <a:cxnLst/>
              <a:rect l="l" t="t" r="r" b="b"/>
              <a:pathLst>
                <a:path w="148075" h="148942" extrusionOk="0">
                  <a:moveTo>
                    <a:pt x="73628" y="0"/>
                  </a:moveTo>
                  <a:cubicBezTo>
                    <a:pt x="33662" y="0"/>
                    <a:pt x="0" y="33624"/>
                    <a:pt x="0" y="74495"/>
                  </a:cubicBezTo>
                  <a:cubicBezTo>
                    <a:pt x="0" y="115367"/>
                    <a:pt x="33662" y="148943"/>
                    <a:pt x="73628" y="148943"/>
                  </a:cubicBezTo>
                  <a:cubicBezTo>
                    <a:pt x="114500" y="148943"/>
                    <a:pt x="148076" y="115357"/>
                    <a:pt x="148076" y="74495"/>
                  </a:cubicBezTo>
                  <a:cubicBezTo>
                    <a:pt x="148085" y="33624"/>
                    <a:pt x="114500" y="0"/>
                    <a:pt x="736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4211450" y="5599216"/>
              <a:ext cx="115319" cy="453294"/>
            </a:xfrm>
            <a:custGeom>
              <a:avLst/>
              <a:gdLst/>
              <a:ahLst/>
              <a:cxnLst/>
              <a:rect l="l" t="t" r="r" b="b"/>
              <a:pathLst>
                <a:path w="115319" h="453294" extrusionOk="0">
                  <a:moveTo>
                    <a:pt x="0" y="0"/>
                  </a:moveTo>
                  <a:lnTo>
                    <a:pt x="115319" y="0"/>
                  </a:lnTo>
                  <a:lnTo>
                    <a:pt x="115319" y="453295"/>
                  </a:lnTo>
                  <a:lnTo>
                    <a:pt x="0" y="45329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4377870" y="5590129"/>
              <a:ext cx="466039" cy="471478"/>
            </a:xfrm>
            <a:custGeom>
              <a:avLst/>
              <a:gdLst/>
              <a:ahLst/>
              <a:cxnLst/>
              <a:rect l="l" t="t" r="r" b="b"/>
              <a:pathLst>
                <a:path w="466039" h="471478" extrusionOk="0">
                  <a:moveTo>
                    <a:pt x="237115" y="107204"/>
                  </a:moveTo>
                  <a:cubicBezTo>
                    <a:pt x="287979" y="107204"/>
                    <a:pt x="330689" y="138084"/>
                    <a:pt x="348872" y="187147"/>
                  </a:cubicBezTo>
                  <a:lnTo>
                    <a:pt x="466039" y="187147"/>
                  </a:lnTo>
                  <a:cubicBezTo>
                    <a:pt x="444255" y="77229"/>
                    <a:pt x="349777" y="0"/>
                    <a:pt x="237115" y="0"/>
                  </a:cubicBezTo>
                  <a:cubicBezTo>
                    <a:pt x="106318" y="0"/>
                    <a:pt x="0" y="99060"/>
                    <a:pt x="0" y="236163"/>
                  </a:cubicBezTo>
                  <a:cubicBezTo>
                    <a:pt x="0" y="372494"/>
                    <a:pt x="106309" y="471478"/>
                    <a:pt x="237115" y="471478"/>
                  </a:cubicBezTo>
                  <a:cubicBezTo>
                    <a:pt x="349777" y="471478"/>
                    <a:pt x="444255" y="397888"/>
                    <a:pt x="466039" y="287970"/>
                  </a:cubicBezTo>
                  <a:lnTo>
                    <a:pt x="348872" y="287970"/>
                  </a:lnTo>
                  <a:cubicBezTo>
                    <a:pt x="330689" y="337033"/>
                    <a:pt x="287979" y="367913"/>
                    <a:pt x="237115" y="367913"/>
                  </a:cubicBezTo>
                  <a:cubicBezTo>
                    <a:pt x="169011" y="367913"/>
                    <a:pt x="114500" y="314344"/>
                    <a:pt x="114500" y="238011"/>
                  </a:cubicBezTo>
                  <a:cubicBezTo>
                    <a:pt x="114510" y="159906"/>
                    <a:pt x="169011" y="107204"/>
                    <a:pt x="237115" y="1072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5030971" y="5389371"/>
              <a:ext cx="654053" cy="663139"/>
            </a:xfrm>
            <a:custGeom>
              <a:avLst/>
              <a:gdLst/>
              <a:ahLst/>
              <a:cxnLst/>
              <a:rect l="l" t="t" r="r" b="b"/>
              <a:pathLst>
                <a:path w="654053" h="663139" extrusionOk="0">
                  <a:moveTo>
                    <a:pt x="0" y="663140"/>
                  </a:moveTo>
                  <a:lnTo>
                    <a:pt x="128997" y="663140"/>
                  </a:lnTo>
                  <a:lnTo>
                    <a:pt x="191653" y="527789"/>
                  </a:lnTo>
                  <a:lnTo>
                    <a:pt x="456943" y="527789"/>
                  </a:lnTo>
                  <a:lnTo>
                    <a:pt x="521408" y="663140"/>
                  </a:lnTo>
                  <a:lnTo>
                    <a:pt x="654053" y="663140"/>
                  </a:lnTo>
                  <a:lnTo>
                    <a:pt x="327050" y="0"/>
                  </a:lnTo>
                  <a:lnTo>
                    <a:pt x="0" y="663140"/>
                  </a:lnTo>
                  <a:close/>
                  <a:moveTo>
                    <a:pt x="237115" y="430616"/>
                  </a:moveTo>
                  <a:lnTo>
                    <a:pt x="322459" y="245307"/>
                  </a:lnTo>
                  <a:lnTo>
                    <a:pt x="410594" y="430616"/>
                  </a:lnTo>
                  <a:lnTo>
                    <a:pt x="237115" y="4306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5712580" y="5589973"/>
              <a:ext cx="262537" cy="462537"/>
            </a:xfrm>
            <a:custGeom>
              <a:avLst/>
              <a:gdLst/>
              <a:ahLst/>
              <a:cxnLst/>
              <a:rect l="l" t="t" r="r" b="b"/>
              <a:pathLst>
                <a:path w="262537" h="462537" extrusionOk="0">
                  <a:moveTo>
                    <a:pt x="115405" y="91015"/>
                  </a:moveTo>
                  <a:lnTo>
                    <a:pt x="115405" y="9243"/>
                  </a:lnTo>
                  <a:lnTo>
                    <a:pt x="0" y="9243"/>
                  </a:lnTo>
                  <a:lnTo>
                    <a:pt x="0" y="462538"/>
                  </a:lnTo>
                  <a:lnTo>
                    <a:pt x="115405" y="462538"/>
                  </a:lnTo>
                  <a:lnTo>
                    <a:pt x="115405" y="222718"/>
                  </a:lnTo>
                  <a:cubicBezTo>
                    <a:pt x="115405" y="160967"/>
                    <a:pt x="169869" y="96464"/>
                    <a:pt x="262537" y="110961"/>
                  </a:cubicBezTo>
                  <a:lnTo>
                    <a:pt x="262537" y="1080"/>
                  </a:lnTo>
                  <a:cubicBezTo>
                    <a:pt x="192557" y="-7101"/>
                    <a:pt x="142599" y="32008"/>
                    <a:pt x="115405" y="910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6279270" y="5589234"/>
              <a:ext cx="396906" cy="472382"/>
            </a:xfrm>
            <a:custGeom>
              <a:avLst/>
              <a:gdLst/>
              <a:ahLst/>
              <a:cxnLst/>
              <a:rect l="l" t="t" r="r" b="b"/>
              <a:pathLst>
                <a:path w="396906" h="472382" extrusionOk="0">
                  <a:moveTo>
                    <a:pt x="227076" y="189843"/>
                  </a:moveTo>
                  <a:cubicBezTo>
                    <a:pt x="170774" y="175260"/>
                    <a:pt x="122615" y="162611"/>
                    <a:pt x="122615" y="128987"/>
                  </a:cubicBezTo>
                  <a:cubicBezTo>
                    <a:pt x="122615" y="101718"/>
                    <a:pt x="151686" y="87220"/>
                    <a:pt x="183470" y="87220"/>
                  </a:cubicBezTo>
                  <a:cubicBezTo>
                    <a:pt x="237115" y="87220"/>
                    <a:pt x="277044" y="118100"/>
                    <a:pt x="284293" y="165364"/>
                  </a:cubicBezTo>
                  <a:lnTo>
                    <a:pt x="389696" y="165364"/>
                  </a:lnTo>
                  <a:cubicBezTo>
                    <a:pt x="379705" y="68142"/>
                    <a:pt x="297027" y="0"/>
                    <a:pt x="185261" y="0"/>
                  </a:cubicBezTo>
                  <a:cubicBezTo>
                    <a:pt x="86277" y="0"/>
                    <a:pt x="9992" y="51768"/>
                    <a:pt x="9992" y="138989"/>
                  </a:cubicBezTo>
                  <a:cubicBezTo>
                    <a:pt x="9992" y="236211"/>
                    <a:pt x="102632" y="261681"/>
                    <a:pt x="179861" y="281587"/>
                  </a:cubicBezTo>
                  <a:cubicBezTo>
                    <a:pt x="235229" y="296161"/>
                    <a:pt x="282483" y="307963"/>
                    <a:pt x="282483" y="340643"/>
                  </a:cubicBezTo>
                  <a:cubicBezTo>
                    <a:pt x="282483" y="367017"/>
                    <a:pt x="252508" y="385153"/>
                    <a:pt x="210741" y="385153"/>
                  </a:cubicBezTo>
                  <a:cubicBezTo>
                    <a:pt x="154391" y="385153"/>
                    <a:pt x="111719" y="353377"/>
                    <a:pt x="105337" y="306162"/>
                  </a:cubicBezTo>
                  <a:lnTo>
                    <a:pt x="0" y="306162"/>
                  </a:lnTo>
                  <a:cubicBezTo>
                    <a:pt x="9992" y="403298"/>
                    <a:pt x="95335" y="472383"/>
                    <a:pt x="210741" y="472383"/>
                  </a:cubicBezTo>
                  <a:cubicBezTo>
                    <a:pt x="315163" y="472383"/>
                    <a:pt x="396907" y="416976"/>
                    <a:pt x="396907" y="329746"/>
                  </a:cubicBezTo>
                  <a:cubicBezTo>
                    <a:pt x="396907" y="235296"/>
                    <a:pt x="304266" y="209826"/>
                    <a:pt x="227076" y="1898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" name="Google Shape;25;p1"/>
          <p:cNvSpPr/>
          <p:nvPr/>
        </p:nvSpPr>
        <p:spPr>
          <a:xfrm>
            <a:off x="0" y="0"/>
            <a:ext cx="98100" cy="48624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1"/>
          <p:cNvSpPr/>
          <p:nvPr/>
        </p:nvSpPr>
        <p:spPr>
          <a:xfrm>
            <a:off x="9045900" y="3946925"/>
            <a:ext cx="98100" cy="915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1"/>
          <p:cNvSpPr txBox="1"/>
          <p:nvPr/>
        </p:nvSpPr>
        <p:spPr>
          <a:xfrm>
            <a:off x="8198450" y="4638638"/>
            <a:ext cx="548700" cy="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8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8" name="Google Shape;28;p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64304" y="285750"/>
            <a:ext cx="1286497" cy="2475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60" r:id="rId6"/>
    <p:sldLayoutId id="2147483664" r:id="rId7"/>
    <p:sldLayoutId id="2147483665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0">
          <p15:clr>
            <a:srgbClr val="FF00FF"/>
          </p15:clr>
        </p15:guide>
        <p15:guide id="2" orient="horz" pos="468">
          <p15:clr>
            <a:srgbClr val="FF00FF"/>
          </p15:clr>
        </p15:guide>
        <p15:guide id="3" orient="horz" pos="1044">
          <p15:clr>
            <a:srgbClr val="FF00FF"/>
          </p15:clr>
        </p15:guide>
        <p15:guide id="4" orient="horz" pos="1331">
          <p15:clr>
            <a:srgbClr val="FF00FF"/>
          </p15:clr>
        </p15:guide>
        <p15:guide id="5" orient="horz" pos="1621">
          <p15:clr>
            <a:srgbClr val="FF00FF"/>
          </p15:clr>
        </p15:guide>
        <p15:guide id="6" pos="253">
          <p15:clr>
            <a:srgbClr val="FF00FF"/>
          </p15:clr>
        </p15:guide>
        <p15:guide id="7" pos="1486">
          <p15:clr>
            <a:srgbClr val="FF00FF"/>
          </p15:clr>
        </p15:guide>
        <p15:guide id="8" pos="1590">
          <p15:clr>
            <a:srgbClr val="FF00FF"/>
          </p15:clr>
        </p15:guide>
        <p15:guide id="9" pos="2828">
          <p15:clr>
            <a:srgbClr val="FF00FF"/>
          </p15:clr>
        </p15:guide>
        <p15:guide id="10" pos="2932">
          <p15:clr>
            <a:srgbClr val="FF00FF"/>
          </p15:clr>
        </p15:guide>
        <p15:guide id="11" pos="4170">
          <p15:clr>
            <a:srgbClr val="FF00FF"/>
          </p15:clr>
        </p15:guide>
        <p15:guide id="12" pos="4274">
          <p15:clr>
            <a:srgbClr val="FF00FF"/>
          </p15:clr>
        </p15:guide>
        <p15:guide id="13" pos="5512">
          <p15:clr>
            <a:srgbClr val="FF00FF"/>
          </p15:clr>
        </p15:guide>
        <p15:guide id="14" orient="horz" pos="1912">
          <p15:clr>
            <a:srgbClr val="FF00FF"/>
          </p15:clr>
        </p15:guide>
        <p15:guide id="15" orient="horz" pos="2198">
          <p15:clr>
            <a:srgbClr val="FF00FF"/>
          </p15:clr>
        </p15:guide>
        <p15:guide id="16" orient="horz" pos="2486">
          <p15:clr>
            <a:srgbClr val="FF00FF"/>
          </p15:clr>
        </p15:guide>
        <p15:guide id="17" orient="horz" pos="2775">
          <p15:clr>
            <a:srgbClr val="FF00FF"/>
          </p15:clr>
        </p15:guide>
        <p15:guide id="18" orient="horz" pos="3063">
          <p15:clr>
            <a:srgbClr val="FF00FF"/>
          </p15:clr>
        </p15:guide>
        <p15:guide id="19" orient="horz" pos="754">
          <p15:clr>
            <a:srgbClr val="FF00F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8.gif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2.png"/><Relationship Id="rId10" Type="http://schemas.openxmlformats.org/officeDocument/2006/relationships/image" Target="../media/image36.svg"/><Relationship Id="rId4" Type="http://schemas.openxmlformats.org/officeDocument/2006/relationships/image" Target="../media/image29.png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7.png"/><Relationship Id="rId7" Type="http://schemas.openxmlformats.org/officeDocument/2006/relationships/image" Target="../media/image38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7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ectronicarts/cpp-ml-intro/tree/main/Exercises/2_FiniteDifference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ectronicarts/cpp-ml-intro/tree/main/Exercises/3_DualNumber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48.png"/><Relationship Id="rId10" Type="http://schemas.openxmlformats.org/officeDocument/2006/relationships/image" Target="../media/image55.png"/><Relationship Id="rId4" Type="http://schemas.openxmlformats.org/officeDocument/2006/relationships/image" Target="../media/image47.png"/><Relationship Id="rId9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ectronicarts/cpp-ml-intro/tree/main/Exercises/4_Backprop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45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ectronicarts/cpp-ml-intro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2.png"/><Relationship Id="rId7" Type="http://schemas.openxmlformats.org/officeDocument/2006/relationships/customXml" Target="../ink/ink2.xml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65.png"/><Relationship Id="rId4" Type="http://schemas.openxmlformats.org/officeDocument/2006/relationships/hyperlink" Target="https://github.com/electronicarts/cpp-ml-intro/" TargetMode="External"/><Relationship Id="rId9" Type="http://schemas.openxmlformats.org/officeDocument/2006/relationships/customXml" Target="../ink/ink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67.png"/><Relationship Id="rId7" Type="http://schemas.openxmlformats.org/officeDocument/2006/relationships/image" Target="../media/image6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.xml"/><Relationship Id="rId5" Type="http://schemas.openxmlformats.org/officeDocument/2006/relationships/image" Target="../media/image650.png"/><Relationship Id="rId4" Type="http://schemas.openxmlformats.org/officeDocument/2006/relationships/customXml" Target="../ink/ink5.xml"/><Relationship Id="rId9" Type="http://schemas.openxmlformats.org/officeDocument/2006/relationships/image" Target="../media/image6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kriz/cifar.htm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electronicarts/cpp-ml-intro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7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ectronicarts/cpp-ml-intro/tree/main/Exercises/1_LogicGates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4185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>
            <a:spLocks noGrp="1"/>
          </p:cNvSpPr>
          <p:nvPr>
            <p:ph type="title"/>
          </p:nvPr>
        </p:nvSpPr>
        <p:spPr>
          <a:xfrm>
            <a:off x="402358" y="285750"/>
            <a:ext cx="81342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/>
              <a:t>Multi-Layer </a:t>
            </a:r>
            <a:r>
              <a:rPr lang="en-US" dirty="0" err="1"/>
              <a:t>Perceptrons</a:t>
            </a:r>
            <a:endParaRPr dirty="0"/>
          </a:p>
        </p:txBody>
      </p:sp>
      <p:sp>
        <p:nvSpPr>
          <p:cNvPr id="241" name="Google Shape;241;p27"/>
          <p:cNvSpPr txBox="1">
            <a:spLocks noGrp="1"/>
          </p:cNvSpPr>
          <p:nvPr>
            <p:ph type="subTitle" idx="2"/>
          </p:nvPr>
        </p:nvSpPr>
        <p:spPr>
          <a:xfrm>
            <a:off x="402324" y="1196977"/>
            <a:ext cx="4253277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dirty="0" err="1"/>
              <a:t>Exercise</a:t>
            </a:r>
            <a:r>
              <a:rPr lang="fr-FR" dirty="0"/>
              <a:t> 1: Perceptron Logic </a:t>
            </a:r>
            <a:r>
              <a:rPr lang="fr-FR" dirty="0" err="1"/>
              <a:t>Gate</a:t>
            </a:r>
            <a:r>
              <a:rPr lang="fr-FR" dirty="0"/>
              <a:t> Solution - AND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B55D44-FF13-7C0F-DCE7-DA772F18F830}"/>
              </a:ext>
            </a:extLst>
          </p:cNvPr>
          <p:cNvSpPr/>
          <p:nvPr/>
        </p:nvSpPr>
        <p:spPr>
          <a:xfrm>
            <a:off x="3375442" y="1648497"/>
            <a:ext cx="789866" cy="7898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Input 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874C6D1-908D-4EA8-2989-BA01F755FB77}"/>
              </a:ext>
            </a:extLst>
          </p:cNvPr>
          <p:cNvSpPr/>
          <p:nvPr/>
        </p:nvSpPr>
        <p:spPr>
          <a:xfrm>
            <a:off x="3375442" y="2728359"/>
            <a:ext cx="789865" cy="789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Input 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A5E3F9A-2B8B-52C1-9DD4-D9C17DA7B576}"/>
              </a:ext>
            </a:extLst>
          </p:cNvPr>
          <p:cNvSpPr/>
          <p:nvPr/>
        </p:nvSpPr>
        <p:spPr>
          <a:xfrm>
            <a:off x="5053595" y="2220673"/>
            <a:ext cx="789866" cy="7898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Output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3305E4E-45E3-D90D-B8A7-04129D68E041}"/>
              </a:ext>
            </a:extLst>
          </p:cNvPr>
          <p:cNvCxnSpPr>
            <a:stCxn id="11" idx="6"/>
          </p:cNvCxnSpPr>
          <p:nvPr/>
        </p:nvCxnSpPr>
        <p:spPr>
          <a:xfrm>
            <a:off x="4165308" y="2043430"/>
            <a:ext cx="934431" cy="39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6B7C299-3BD5-794B-6021-EF65077E999A}"/>
              </a:ext>
            </a:extLst>
          </p:cNvPr>
          <p:cNvCxnSpPr>
            <a:stCxn id="13" idx="6"/>
          </p:cNvCxnSpPr>
          <p:nvPr/>
        </p:nvCxnSpPr>
        <p:spPr>
          <a:xfrm flipV="1">
            <a:off x="4165307" y="2772470"/>
            <a:ext cx="934432" cy="350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057BA4-8172-558F-0AFD-2309F8619B91}"/>
              </a:ext>
            </a:extLst>
          </p:cNvPr>
          <p:cNvSpPr txBox="1"/>
          <p:nvPr/>
        </p:nvSpPr>
        <p:spPr>
          <a:xfrm>
            <a:off x="4464012" y="1933119"/>
            <a:ext cx="3370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2D84D66-68CA-4E7F-5828-948603C0B9B1}"/>
                  </a:ext>
                </a:extLst>
              </p:cNvPr>
              <p:cNvSpPr txBox="1"/>
              <p:nvPr/>
            </p:nvSpPr>
            <p:spPr>
              <a:xfrm>
                <a:off x="4435715" y="2899489"/>
                <a:ext cx="34747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2D84D66-68CA-4E7F-5828-948603C0B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715" y="2899489"/>
                <a:ext cx="347472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291305-9FE4-21E3-EC0E-015C05A9FFA1}"/>
                  </a:ext>
                </a:extLst>
              </p:cNvPr>
              <p:cNvSpPr txBox="1"/>
              <p:nvPr/>
            </p:nvSpPr>
            <p:spPr>
              <a:xfrm>
                <a:off x="4731592" y="2442637"/>
                <a:ext cx="3735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291305-9FE4-21E3-EC0E-015C05A9F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1592" y="2442637"/>
                <a:ext cx="373598" cy="307777"/>
              </a:xfrm>
              <a:prstGeom prst="rect">
                <a:avLst/>
              </a:prstGeom>
              <a:blipFill>
                <a:blip r:embed="rId4"/>
                <a:stretch>
                  <a:fillRect r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87E328E-E815-595F-0F3F-756585EC3B04}"/>
              </a:ext>
            </a:extLst>
          </p:cNvPr>
          <p:cNvSpPr txBox="1"/>
          <p:nvPr/>
        </p:nvSpPr>
        <p:spPr>
          <a:xfrm>
            <a:off x="127322" y="2110497"/>
            <a:ext cx="32592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AND</a:t>
            </a:r>
            <a:br>
              <a:rPr lang="en-US" sz="1600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Output = Sign(Input1 + Input2 - 1)</a:t>
            </a:r>
          </a:p>
          <a:p>
            <a:pPr algn="ctr"/>
            <a:endParaRPr lang="en-US" sz="1600" dirty="0"/>
          </a:p>
        </p:txBody>
      </p:sp>
      <p:graphicFrame>
        <p:nvGraphicFramePr>
          <p:cNvPr id="2" name="Table 17">
            <a:extLst>
              <a:ext uri="{FF2B5EF4-FFF2-40B4-BE49-F238E27FC236}">
                <a16:creationId xmlns:a16="http://schemas.microsoft.com/office/drawing/2014/main" id="{6483A2A9-147C-C59C-634D-BF64E090E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425009"/>
              </p:ext>
            </p:extLst>
          </p:nvPr>
        </p:nvGraphicFramePr>
        <p:xfrm>
          <a:off x="6113869" y="1634055"/>
          <a:ext cx="2806264" cy="187539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01566">
                  <a:extLst>
                    <a:ext uri="{9D8B030D-6E8A-4147-A177-3AD203B41FA5}">
                      <a16:colId xmlns:a16="http://schemas.microsoft.com/office/drawing/2014/main" val="2667233739"/>
                    </a:ext>
                  </a:extLst>
                </a:gridCol>
                <a:gridCol w="701566">
                  <a:extLst>
                    <a:ext uri="{9D8B030D-6E8A-4147-A177-3AD203B41FA5}">
                      <a16:colId xmlns:a16="http://schemas.microsoft.com/office/drawing/2014/main" val="2587565645"/>
                    </a:ext>
                  </a:extLst>
                </a:gridCol>
                <a:gridCol w="701566">
                  <a:extLst>
                    <a:ext uri="{9D8B030D-6E8A-4147-A177-3AD203B41FA5}">
                      <a16:colId xmlns:a16="http://schemas.microsoft.com/office/drawing/2014/main" val="2889733910"/>
                    </a:ext>
                  </a:extLst>
                </a:gridCol>
                <a:gridCol w="701566">
                  <a:extLst>
                    <a:ext uri="{9D8B030D-6E8A-4147-A177-3AD203B41FA5}">
                      <a16:colId xmlns:a16="http://schemas.microsoft.com/office/drawing/2014/main" val="2729792066"/>
                    </a:ext>
                  </a:extLst>
                </a:gridCol>
              </a:tblGrid>
              <a:tr h="375078">
                <a:tc>
                  <a:txBody>
                    <a:bodyPr/>
                    <a:lstStyle/>
                    <a:p>
                      <a:r>
                        <a:rPr lang="en-US" sz="1000" dirty="0"/>
                        <a:t>Input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Input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Sign()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497478"/>
                  </a:ext>
                </a:extLst>
              </a:tr>
              <a:tr h="37507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779705"/>
                  </a:ext>
                </a:extLst>
              </a:tr>
              <a:tr h="37507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791342"/>
                  </a:ext>
                </a:extLst>
              </a:tr>
              <a:tr h="37507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313711"/>
                  </a:ext>
                </a:extLst>
              </a:tr>
              <a:tr h="37507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483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8007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>
            <a:spLocks noGrp="1"/>
          </p:cNvSpPr>
          <p:nvPr>
            <p:ph type="title"/>
          </p:nvPr>
        </p:nvSpPr>
        <p:spPr>
          <a:xfrm>
            <a:off x="402358" y="285750"/>
            <a:ext cx="81342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/>
              <a:t>Multi-Layer </a:t>
            </a:r>
            <a:r>
              <a:rPr lang="en-US" dirty="0" err="1"/>
              <a:t>Perceptrons</a:t>
            </a:r>
            <a:endParaRPr dirty="0"/>
          </a:p>
        </p:txBody>
      </p:sp>
      <p:sp>
        <p:nvSpPr>
          <p:cNvPr id="241" name="Google Shape;241;p27"/>
          <p:cNvSpPr txBox="1">
            <a:spLocks noGrp="1"/>
          </p:cNvSpPr>
          <p:nvPr>
            <p:ph type="subTitle" idx="2"/>
          </p:nvPr>
        </p:nvSpPr>
        <p:spPr>
          <a:xfrm>
            <a:off x="402324" y="1196977"/>
            <a:ext cx="4219761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dirty="0" err="1"/>
              <a:t>Exercise</a:t>
            </a:r>
            <a:r>
              <a:rPr lang="fr-FR" dirty="0"/>
              <a:t> 1: Perceptron Logic </a:t>
            </a:r>
            <a:r>
              <a:rPr lang="fr-FR" dirty="0" err="1"/>
              <a:t>Gate</a:t>
            </a:r>
            <a:r>
              <a:rPr lang="fr-FR" dirty="0"/>
              <a:t> Solution - NOT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E328E-E815-595F-0F3F-756585EC3B04}"/>
              </a:ext>
            </a:extLst>
          </p:cNvPr>
          <p:cNvSpPr txBox="1"/>
          <p:nvPr/>
        </p:nvSpPr>
        <p:spPr>
          <a:xfrm>
            <a:off x="259388" y="2181848"/>
            <a:ext cx="27687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NOT</a:t>
            </a:r>
            <a:br>
              <a:rPr lang="en-US" sz="1600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Output = Sign(Input * -1 + 1)</a:t>
            </a:r>
          </a:p>
          <a:p>
            <a:pPr algn="ctr"/>
            <a:endParaRPr lang="en-US" sz="16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C15A203-6FA3-BAB1-3DA4-C19F35C38986}"/>
              </a:ext>
            </a:extLst>
          </p:cNvPr>
          <p:cNvSpPr/>
          <p:nvPr/>
        </p:nvSpPr>
        <p:spPr>
          <a:xfrm>
            <a:off x="3333627" y="2176817"/>
            <a:ext cx="789866" cy="7898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Input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2BFF0C2-87E3-4535-5B17-FB939519C030}"/>
              </a:ext>
            </a:extLst>
          </p:cNvPr>
          <p:cNvSpPr/>
          <p:nvPr/>
        </p:nvSpPr>
        <p:spPr>
          <a:xfrm>
            <a:off x="5017019" y="2176817"/>
            <a:ext cx="789866" cy="7898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Output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B0DE21-2F1A-B6BD-0065-CA0C30A68349}"/>
              </a:ext>
            </a:extLst>
          </p:cNvPr>
          <p:cNvCxnSpPr>
            <a:stCxn id="2" idx="6"/>
            <a:endCxn id="3" idx="2"/>
          </p:cNvCxnSpPr>
          <p:nvPr/>
        </p:nvCxnSpPr>
        <p:spPr>
          <a:xfrm>
            <a:off x="4123493" y="2571750"/>
            <a:ext cx="8935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F0672F-F21C-B249-4F0F-264998CFE907}"/>
                  </a:ext>
                </a:extLst>
              </p:cNvPr>
              <p:cNvSpPr txBox="1"/>
              <p:nvPr/>
            </p:nvSpPr>
            <p:spPr>
              <a:xfrm>
                <a:off x="4814969" y="2289570"/>
                <a:ext cx="24819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F0672F-F21C-B249-4F0F-264998CFE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969" y="2289570"/>
                <a:ext cx="24819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AE737B-2AFA-6D54-FC27-4C10FC6A5CBF}"/>
                  </a:ext>
                </a:extLst>
              </p:cNvPr>
              <p:cNvSpPr txBox="1"/>
              <p:nvPr/>
            </p:nvSpPr>
            <p:spPr>
              <a:xfrm>
                <a:off x="4295515" y="2289570"/>
                <a:ext cx="32657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AE737B-2AFA-6D54-FC27-4C10FC6A5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515" y="2289570"/>
                <a:ext cx="326571" cy="307777"/>
              </a:xfrm>
              <a:prstGeom prst="rect">
                <a:avLst/>
              </a:prstGeom>
              <a:blipFill>
                <a:blip r:embed="rId4"/>
                <a:stretch>
                  <a:fillRect r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17">
            <a:extLst>
              <a:ext uri="{FF2B5EF4-FFF2-40B4-BE49-F238E27FC236}">
                <a16:creationId xmlns:a16="http://schemas.microsoft.com/office/drawing/2014/main" id="{AF73FE3E-017E-A098-A547-4E70A0075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405365"/>
              </p:ext>
            </p:extLst>
          </p:nvPr>
        </p:nvGraphicFramePr>
        <p:xfrm>
          <a:off x="6201818" y="1880841"/>
          <a:ext cx="2104698" cy="1125234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01566">
                  <a:extLst>
                    <a:ext uri="{9D8B030D-6E8A-4147-A177-3AD203B41FA5}">
                      <a16:colId xmlns:a16="http://schemas.microsoft.com/office/drawing/2014/main" val="2667233739"/>
                    </a:ext>
                  </a:extLst>
                </a:gridCol>
                <a:gridCol w="701566">
                  <a:extLst>
                    <a:ext uri="{9D8B030D-6E8A-4147-A177-3AD203B41FA5}">
                      <a16:colId xmlns:a16="http://schemas.microsoft.com/office/drawing/2014/main" val="2889733910"/>
                    </a:ext>
                  </a:extLst>
                </a:gridCol>
                <a:gridCol w="701566">
                  <a:extLst>
                    <a:ext uri="{9D8B030D-6E8A-4147-A177-3AD203B41FA5}">
                      <a16:colId xmlns:a16="http://schemas.microsoft.com/office/drawing/2014/main" val="2729792066"/>
                    </a:ext>
                  </a:extLst>
                </a:gridCol>
              </a:tblGrid>
              <a:tr h="375078">
                <a:tc>
                  <a:txBody>
                    <a:bodyPr/>
                    <a:lstStyle/>
                    <a:p>
                      <a:r>
                        <a:rPr lang="en-US" sz="1000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Sign()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497478"/>
                  </a:ext>
                </a:extLst>
              </a:tr>
              <a:tr h="37507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779705"/>
                  </a:ext>
                </a:extLst>
              </a:tr>
              <a:tr h="37507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3137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3950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>
            <a:spLocks noGrp="1"/>
          </p:cNvSpPr>
          <p:nvPr>
            <p:ph type="title"/>
          </p:nvPr>
        </p:nvSpPr>
        <p:spPr>
          <a:xfrm>
            <a:off x="402358" y="285750"/>
            <a:ext cx="81342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/>
              <a:t>Multi-Layer </a:t>
            </a:r>
            <a:r>
              <a:rPr lang="en-US" dirty="0" err="1"/>
              <a:t>Perceptrons</a:t>
            </a:r>
            <a:endParaRPr dirty="0"/>
          </a:p>
        </p:txBody>
      </p:sp>
      <p:sp>
        <p:nvSpPr>
          <p:cNvPr id="241" name="Google Shape;241;p27"/>
          <p:cNvSpPr txBox="1">
            <a:spLocks noGrp="1"/>
          </p:cNvSpPr>
          <p:nvPr>
            <p:ph type="subTitle" idx="2"/>
          </p:nvPr>
        </p:nvSpPr>
        <p:spPr>
          <a:xfrm>
            <a:off x="402324" y="1196977"/>
            <a:ext cx="4169675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dirty="0" err="1"/>
              <a:t>Exercise</a:t>
            </a:r>
            <a:r>
              <a:rPr lang="fr-FR" dirty="0"/>
              <a:t> 1: Perceptron Logic </a:t>
            </a:r>
            <a:r>
              <a:rPr lang="fr-FR" dirty="0" err="1"/>
              <a:t>Gate</a:t>
            </a:r>
            <a:r>
              <a:rPr lang="fr-FR" dirty="0"/>
              <a:t> Solution - XOR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B55D44-FF13-7C0F-DCE7-DA772F18F830}"/>
              </a:ext>
            </a:extLst>
          </p:cNvPr>
          <p:cNvSpPr/>
          <p:nvPr/>
        </p:nvSpPr>
        <p:spPr>
          <a:xfrm>
            <a:off x="2617932" y="1661596"/>
            <a:ext cx="789866" cy="7898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Hidden 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874C6D1-908D-4EA8-2989-BA01F755FB77}"/>
              </a:ext>
            </a:extLst>
          </p:cNvPr>
          <p:cNvSpPr/>
          <p:nvPr/>
        </p:nvSpPr>
        <p:spPr>
          <a:xfrm>
            <a:off x="2617932" y="2741458"/>
            <a:ext cx="789865" cy="789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Hidden 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A5E3F9A-2B8B-52C1-9DD4-D9C17DA7B576}"/>
              </a:ext>
            </a:extLst>
          </p:cNvPr>
          <p:cNvSpPr/>
          <p:nvPr/>
        </p:nvSpPr>
        <p:spPr>
          <a:xfrm>
            <a:off x="4296085" y="2233772"/>
            <a:ext cx="789866" cy="7898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Output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3305E4E-45E3-D90D-B8A7-04129D68E041}"/>
              </a:ext>
            </a:extLst>
          </p:cNvPr>
          <p:cNvCxnSpPr>
            <a:stCxn id="11" idx="6"/>
          </p:cNvCxnSpPr>
          <p:nvPr/>
        </p:nvCxnSpPr>
        <p:spPr>
          <a:xfrm>
            <a:off x="3407798" y="2056529"/>
            <a:ext cx="934431" cy="39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6B7C299-3BD5-794B-6021-EF65077E999A}"/>
              </a:ext>
            </a:extLst>
          </p:cNvPr>
          <p:cNvCxnSpPr>
            <a:stCxn id="13" idx="6"/>
          </p:cNvCxnSpPr>
          <p:nvPr/>
        </p:nvCxnSpPr>
        <p:spPr>
          <a:xfrm flipV="1">
            <a:off x="3407797" y="2785569"/>
            <a:ext cx="934432" cy="350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057BA4-8172-558F-0AFD-2309F8619B91}"/>
              </a:ext>
            </a:extLst>
          </p:cNvPr>
          <p:cNvSpPr txBox="1"/>
          <p:nvPr/>
        </p:nvSpPr>
        <p:spPr>
          <a:xfrm>
            <a:off x="3706502" y="1946218"/>
            <a:ext cx="3370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2D84D66-68CA-4E7F-5828-948603C0B9B1}"/>
                  </a:ext>
                </a:extLst>
              </p:cNvPr>
              <p:cNvSpPr txBox="1"/>
              <p:nvPr/>
            </p:nvSpPr>
            <p:spPr>
              <a:xfrm>
                <a:off x="3678205" y="2912588"/>
                <a:ext cx="34747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2D84D66-68CA-4E7F-5828-948603C0B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205" y="2912588"/>
                <a:ext cx="347472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291305-9FE4-21E3-EC0E-015C05A9FFA1}"/>
                  </a:ext>
                </a:extLst>
              </p:cNvPr>
              <p:cNvSpPr txBox="1"/>
              <p:nvPr/>
            </p:nvSpPr>
            <p:spPr>
              <a:xfrm>
                <a:off x="4094035" y="2451462"/>
                <a:ext cx="24819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291305-9FE4-21E3-EC0E-015C05A9F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035" y="2451462"/>
                <a:ext cx="248194" cy="307777"/>
              </a:xfrm>
              <a:prstGeom prst="rect">
                <a:avLst/>
              </a:prstGeom>
              <a:blipFill>
                <a:blip r:embed="rId4"/>
                <a:stretch>
                  <a:fillRect r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87E328E-E815-595F-0F3F-756585EC3B04}"/>
              </a:ext>
            </a:extLst>
          </p:cNvPr>
          <p:cNvSpPr txBox="1"/>
          <p:nvPr/>
        </p:nvSpPr>
        <p:spPr>
          <a:xfrm>
            <a:off x="1461616" y="3732212"/>
            <a:ext cx="334258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XOR</a:t>
            </a:r>
            <a:br>
              <a:rPr lang="en-US" sz="1600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Hidden1 = Sign(Input1 – Input2)</a:t>
            </a:r>
          </a:p>
          <a:p>
            <a:pPr algn="ctr"/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Hidden2 = Sign(Input2 – Input1)</a:t>
            </a:r>
            <a:br>
              <a:rPr lang="en-US" sz="1600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Output = Sign(Hidden1 + Hidden2)</a:t>
            </a:r>
            <a:endParaRPr lang="en-US" sz="1600" dirty="0"/>
          </a:p>
        </p:txBody>
      </p:sp>
      <p:pic>
        <p:nvPicPr>
          <p:cNvPr id="3" name="Picture 2" descr="A picture containing drawing, sketch, clipart, illustration&#10;&#10;Description automatically generated">
            <a:extLst>
              <a:ext uri="{FF2B5EF4-FFF2-40B4-BE49-F238E27FC236}">
                <a16:creationId xmlns:a16="http://schemas.microsoft.com/office/drawing/2014/main" id="{D1E8F25F-80F9-A306-781C-920817539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301" y="208950"/>
            <a:ext cx="1451458" cy="120734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62EB0CD-29FE-2E27-29B8-DAE762326421}"/>
              </a:ext>
            </a:extLst>
          </p:cNvPr>
          <p:cNvSpPr/>
          <p:nvPr/>
        </p:nvSpPr>
        <p:spPr>
          <a:xfrm>
            <a:off x="649101" y="1661596"/>
            <a:ext cx="789866" cy="7898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Input 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87F919C-7D52-CCFC-7492-2E7EA1441116}"/>
              </a:ext>
            </a:extLst>
          </p:cNvPr>
          <p:cNvSpPr/>
          <p:nvPr/>
        </p:nvSpPr>
        <p:spPr>
          <a:xfrm>
            <a:off x="649101" y="2741458"/>
            <a:ext cx="789865" cy="789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Input 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E1D5AFE-35E5-2735-050A-1E9BFAFC1AF6}"/>
              </a:ext>
            </a:extLst>
          </p:cNvPr>
          <p:cNvCxnSpPr>
            <a:stCxn id="7" idx="6"/>
            <a:endCxn id="11" idx="2"/>
          </p:cNvCxnSpPr>
          <p:nvPr/>
        </p:nvCxnSpPr>
        <p:spPr>
          <a:xfrm>
            <a:off x="1438967" y="2056529"/>
            <a:ext cx="11789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9D8155-F893-3A8F-1D6C-307BB46A3B0A}"/>
              </a:ext>
            </a:extLst>
          </p:cNvPr>
          <p:cNvCxnSpPr>
            <a:stCxn id="7" idx="6"/>
            <a:endCxn id="13" idx="2"/>
          </p:cNvCxnSpPr>
          <p:nvPr/>
        </p:nvCxnSpPr>
        <p:spPr>
          <a:xfrm>
            <a:off x="1438967" y="2056529"/>
            <a:ext cx="1178965" cy="1079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4EF0EA-F18D-3C46-2DFC-6C5F903E4D1A}"/>
              </a:ext>
            </a:extLst>
          </p:cNvPr>
          <p:cNvCxnSpPr>
            <a:stCxn id="8" idx="6"/>
            <a:endCxn id="11" idx="2"/>
          </p:cNvCxnSpPr>
          <p:nvPr/>
        </p:nvCxnSpPr>
        <p:spPr>
          <a:xfrm flipV="1">
            <a:off x="1438966" y="2056529"/>
            <a:ext cx="1178966" cy="1079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660057B-EF4C-A0C1-FCA8-29F001F6A243}"/>
              </a:ext>
            </a:extLst>
          </p:cNvPr>
          <p:cNvCxnSpPr>
            <a:stCxn id="8" idx="6"/>
            <a:endCxn id="13" idx="2"/>
          </p:cNvCxnSpPr>
          <p:nvPr/>
        </p:nvCxnSpPr>
        <p:spPr>
          <a:xfrm>
            <a:off x="1438966" y="3136391"/>
            <a:ext cx="11789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09CA037-2556-66ED-3C56-DD22AA3B1533}"/>
              </a:ext>
            </a:extLst>
          </p:cNvPr>
          <p:cNvSpPr txBox="1"/>
          <p:nvPr/>
        </p:nvSpPr>
        <p:spPr>
          <a:xfrm>
            <a:off x="1503360" y="1788602"/>
            <a:ext cx="3370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5AC5BF-EF0C-B395-2EB7-ADBE7FBEB15C}"/>
              </a:ext>
            </a:extLst>
          </p:cNvPr>
          <p:cNvSpPr txBox="1"/>
          <p:nvPr/>
        </p:nvSpPr>
        <p:spPr>
          <a:xfrm>
            <a:off x="1385980" y="2148948"/>
            <a:ext cx="3875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36D0DD-EBF2-DCA9-8A57-47AE2E518EC4}"/>
              </a:ext>
            </a:extLst>
          </p:cNvPr>
          <p:cNvSpPr txBox="1"/>
          <p:nvPr/>
        </p:nvSpPr>
        <p:spPr>
          <a:xfrm>
            <a:off x="1436488" y="2663567"/>
            <a:ext cx="4038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74594E-F57C-2DA5-F58B-08F07833FCA1}"/>
              </a:ext>
            </a:extLst>
          </p:cNvPr>
          <p:cNvSpPr txBox="1"/>
          <p:nvPr/>
        </p:nvSpPr>
        <p:spPr>
          <a:xfrm>
            <a:off x="1503360" y="3108603"/>
            <a:ext cx="3370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04EE51-1AFC-B391-2C6E-A923791A0F3B}"/>
              </a:ext>
            </a:extLst>
          </p:cNvPr>
          <p:cNvSpPr txBox="1"/>
          <p:nvPr/>
        </p:nvSpPr>
        <p:spPr>
          <a:xfrm>
            <a:off x="5199017" y="3730143"/>
            <a:ext cx="34694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Intuition: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Hidden1 is 1 if only Input1 is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Hidden2 is 1 if only Input2 is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Output = Hidden1 OR hidden2</a:t>
            </a:r>
          </a:p>
          <a:p>
            <a:br>
              <a:rPr lang="en-US" sz="1600" dirty="0">
                <a:solidFill>
                  <a:schemeClr val="tx1"/>
                </a:solidFill>
              </a:rPr>
            </a:b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6459BC3-A71E-1890-8FAB-BF73F9A0E828}"/>
                  </a:ext>
                </a:extLst>
              </p:cNvPr>
              <p:cNvSpPr txBox="1"/>
              <p:nvPr/>
            </p:nvSpPr>
            <p:spPr>
              <a:xfrm>
                <a:off x="2415882" y="1802255"/>
                <a:ext cx="24819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6459BC3-A71E-1890-8FAB-BF73F9A0E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5882" y="1802255"/>
                <a:ext cx="248194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C094D6E-BA92-9149-F8B7-5F6BA6BD57F3}"/>
                  </a:ext>
                </a:extLst>
              </p:cNvPr>
              <p:cNvSpPr txBox="1"/>
              <p:nvPr/>
            </p:nvSpPr>
            <p:spPr>
              <a:xfrm>
                <a:off x="2454336" y="2838973"/>
                <a:ext cx="24819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C094D6E-BA92-9149-F8B7-5F6BA6BD5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336" y="2838973"/>
                <a:ext cx="248194" cy="307777"/>
              </a:xfrm>
              <a:prstGeom prst="rect">
                <a:avLst/>
              </a:prstGeom>
              <a:blipFill>
                <a:blip r:embed="rId6"/>
                <a:stretch>
                  <a:fillRect r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8" name="Table 17">
            <a:extLst>
              <a:ext uri="{FF2B5EF4-FFF2-40B4-BE49-F238E27FC236}">
                <a16:creationId xmlns:a16="http://schemas.microsoft.com/office/drawing/2014/main" id="{B99B10E7-67F1-BE6B-267E-60F8087F25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543365"/>
              </p:ext>
            </p:extLst>
          </p:nvPr>
        </p:nvGraphicFramePr>
        <p:xfrm>
          <a:off x="5450641" y="1634055"/>
          <a:ext cx="3469495" cy="187539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693899">
                  <a:extLst>
                    <a:ext uri="{9D8B030D-6E8A-4147-A177-3AD203B41FA5}">
                      <a16:colId xmlns:a16="http://schemas.microsoft.com/office/drawing/2014/main" val="2667233739"/>
                    </a:ext>
                  </a:extLst>
                </a:gridCol>
                <a:gridCol w="693899">
                  <a:extLst>
                    <a:ext uri="{9D8B030D-6E8A-4147-A177-3AD203B41FA5}">
                      <a16:colId xmlns:a16="http://schemas.microsoft.com/office/drawing/2014/main" val="2587565645"/>
                    </a:ext>
                  </a:extLst>
                </a:gridCol>
                <a:gridCol w="693899">
                  <a:extLst>
                    <a:ext uri="{9D8B030D-6E8A-4147-A177-3AD203B41FA5}">
                      <a16:colId xmlns:a16="http://schemas.microsoft.com/office/drawing/2014/main" val="2889733910"/>
                    </a:ext>
                  </a:extLst>
                </a:gridCol>
                <a:gridCol w="693899">
                  <a:extLst>
                    <a:ext uri="{9D8B030D-6E8A-4147-A177-3AD203B41FA5}">
                      <a16:colId xmlns:a16="http://schemas.microsoft.com/office/drawing/2014/main" val="1617084296"/>
                    </a:ext>
                  </a:extLst>
                </a:gridCol>
                <a:gridCol w="693899">
                  <a:extLst>
                    <a:ext uri="{9D8B030D-6E8A-4147-A177-3AD203B41FA5}">
                      <a16:colId xmlns:a16="http://schemas.microsoft.com/office/drawing/2014/main" val="2729792066"/>
                    </a:ext>
                  </a:extLst>
                </a:gridCol>
              </a:tblGrid>
              <a:tr h="375078">
                <a:tc>
                  <a:txBody>
                    <a:bodyPr/>
                    <a:lstStyle/>
                    <a:p>
                      <a:r>
                        <a:rPr lang="en-US" sz="1000" dirty="0"/>
                        <a:t>Input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Input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Hidden1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Hidden2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497478"/>
                  </a:ext>
                </a:extLst>
              </a:tr>
              <a:tr h="37507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779705"/>
                  </a:ext>
                </a:extLst>
              </a:tr>
              <a:tr h="37507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(-1)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791342"/>
                  </a:ext>
                </a:extLst>
              </a:tr>
              <a:tr h="37507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(-1)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313711"/>
                  </a:ext>
                </a:extLst>
              </a:tr>
              <a:tr h="37507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483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5714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>
            <a:spLocks noGrp="1"/>
          </p:cNvSpPr>
          <p:nvPr>
            <p:ph type="ctrTitle"/>
          </p:nvPr>
        </p:nvSpPr>
        <p:spPr>
          <a:xfrm>
            <a:off x="402325" y="742950"/>
            <a:ext cx="5514000" cy="3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>
                <a:solidFill>
                  <a:schemeClr val="accent6"/>
                </a:solidFill>
              </a:rPr>
              <a:t>Gradient Descent</a:t>
            </a:r>
          </a:p>
        </p:txBody>
      </p:sp>
      <p:sp>
        <p:nvSpPr>
          <p:cNvPr id="204" name="Google Shape;204;p24"/>
          <p:cNvSpPr txBox="1">
            <a:spLocks noGrp="1"/>
          </p:cNvSpPr>
          <p:nvPr>
            <p:ph type="sldNum" idx="12"/>
          </p:nvPr>
        </p:nvSpPr>
        <p:spPr>
          <a:xfrm>
            <a:off x="4285681" y="4804573"/>
            <a:ext cx="548700" cy="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6928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 txBox="1">
            <a:spLocks noGrp="1"/>
          </p:cNvSpPr>
          <p:nvPr>
            <p:ph type="body" idx="1"/>
          </p:nvPr>
        </p:nvSpPr>
        <p:spPr>
          <a:xfrm>
            <a:off x="402325" y="1658941"/>
            <a:ext cx="8132100" cy="27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r>
              <a:rPr lang="en-US" dirty="0"/>
              <a:t>Goal: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When you give an input and get an output, the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Cost Function</a:t>
            </a:r>
            <a:r>
              <a:rPr lang="en-US" dirty="0"/>
              <a:t> says how wrong the output is for that input.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You want to find weight and bias values that give the lowest cost function for your training data.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r>
              <a:rPr lang="en-US" dirty="0"/>
              <a:t>Two Methods of Training:</a:t>
            </a:r>
          </a:p>
          <a:p>
            <a:pPr marL="2286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+mj-lt"/>
              <a:buAutoNum type="arabicPeriod"/>
            </a:pPr>
            <a:r>
              <a:rPr lang="en-US" dirty="0"/>
              <a:t>Randomly generate a lot of neural networks and keep the best one.</a:t>
            </a:r>
          </a:p>
          <a:p>
            <a:pPr marL="2286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+mj-lt"/>
              <a:buAutoNum type="arabicPeriod"/>
            </a:pPr>
            <a:r>
              <a:rPr lang="en-US" b="1" u="sng" dirty="0">
                <a:solidFill>
                  <a:schemeClr val="bg2">
                    <a:lumMod val="50000"/>
                    <a:lumOff val="50000"/>
                  </a:schemeClr>
                </a:solidFill>
              </a:rPr>
              <a:t>Start with a randomized network and try to improve it.</a:t>
            </a:r>
          </a:p>
        </p:txBody>
      </p:sp>
      <p:sp>
        <p:nvSpPr>
          <p:cNvPr id="240" name="Google Shape;240;p27"/>
          <p:cNvSpPr txBox="1">
            <a:spLocks noGrp="1"/>
          </p:cNvSpPr>
          <p:nvPr>
            <p:ph type="title"/>
          </p:nvPr>
        </p:nvSpPr>
        <p:spPr>
          <a:xfrm>
            <a:off x="402358" y="285750"/>
            <a:ext cx="81342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/>
              <a:t>Gradient Descent</a:t>
            </a:r>
            <a:endParaRPr dirty="0"/>
          </a:p>
        </p:txBody>
      </p:sp>
      <p:sp>
        <p:nvSpPr>
          <p:cNvPr id="241" name="Google Shape;241;p27"/>
          <p:cNvSpPr txBox="1">
            <a:spLocks noGrp="1"/>
          </p:cNvSpPr>
          <p:nvPr>
            <p:ph type="subTitle" idx="2"/>
          </p:nvPr>
        </p:nvSpPr>
        <p:spPr>
          <a:xfrm>
            <a:off x="402324" y="1196977"/>
            <a:ext cx="4342105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Training a Multi Layer Perceptron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8291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>
            <a:spLocks noGrp="1"/>
          </p:cNvSpPr>
          <p:nvPr>
            <p:ph type="title"/>
          </p:nvPr>
        </p:nvSpPr>
        <p:spPr>
          <a:xfrm>
            <a:off x="402358" y="285750"/>
            <a:ext cx="81342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/>
              <a:t>Gradient Descent</a:t>
            </a:r>
            <a:endParaRPr dirty="0"/>
          </a:p>
        </p:txBody>
      </p:sp>
      <p:sp>
        <p:nvSpPr>
          <p:cNvPr id="241" name="Google Shape;241;p27"/>
          <p:cNvSpPr txBox="1">
            <a:spLocks noGrp="1"/>
          </p:cNvSpPr>
          <p:nvPr>
            <p:ph type="subTitle" idx="2"/>
          </p:nvPr>
        </p:nvSpPr>
        <p:spPr>
          <a:xfrm>
            <a:off x="402324" y="1196977"/>
            <a:ext cx="6583691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Optimization A Cost Function: Finding The Lowest Point On The Graph</a:t>
            </a:r>
            <a:endParaRPr dirty="0"/>
          </a:p>
        </p:txBody>
      </p:sp>
      <p:pic>
        <p:nvPicPr>
          <p:cNvPr id="1026" name="Picture 2" descr="3D plot">
            <a:extLst>
              <a:ext uri="{FF2B5EF4-FFF2-40B4-BE49-F238E27FC236}">
                <a16:creationId xmlns:a16="http://schemas.microsoft.com/office/drawing/2014/main" id="{3AAEEF9F-B11E-0D3B-9C7C-E845788FC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528" y="2025955"/>
            <a:ext cx="1667823" cy="170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72C983-4212-7FB8-E3E0-472678DC4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340" y="2037458"/>
            <a:ext cx="1318492" cy="14189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A160E6-69F2-B596-454A-06839C0D6DB6}"/>
              </a:ext>
            </a:extLst>
          </p:cNvPr>
          <p:cNvSpPr txBox="1"/>
          <p:nvPr/>
        </p:nvSpPr>
        <p:spPr>
          <a:xfrm>
            <a:off x="766340" y="3773352"/>
            <a:ext cx="12570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y’ = 2x+2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2x+2 = 0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x = 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D45D87-8A2E-4463-F919-8639120EBC08}"/>
                  </a:ext>
                </a:extLst>
              </p:cNvPr>
              <p:cNvSpPr txBox="1"/>
              <p:nvPr/>
            </p:nvSpPr>
            <p:spPr>
              <a:xfrm>
                <a:off x="679697" y="3465575"/>
                <a:ext cx="149177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D45D87-8A2E-4463-F919-8639120EB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97" y="3465575"/>
                <a:ext cx="1491778" cy="307777"/>
              </a:xfrm>
              <a:prstGeom prst="rect">
                <a:avLst/>
              </a:prstGeom>
              <a:blipFill>
                <a:blip r:embed="rId5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7AFA0724-848E-2B5D-3274-E60EFA42D7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2764" y="2037458"/>
            <a:ext cx="2561868" cy="17039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EE057BC-AC10-1419-BC8D-5CC469679D43}"/>
              </a:ext>
            </a:extLst>
          </p:cNvPr>
          <p:cNvSpPr txBox="1"/>
          <p:nvPr/>
        </p:nvSpPr>
        <p:spPr>
          <a:xfrm>
            <a:off x="692052" y="1628199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Easy Mode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DD99A0-4676-A2E7-EC55-6A02703902EE}"/>
              </a:ext>
            </a:extLst>
          </p:cNvPr>
          <p:cNvSpPr txBox="1"/>
          <p:nvPr/>
        </p:nvSpPr>
        <p:spPr>
          <a:xfrm>
            <a:off x="3055000" y="1625845"/>
            <a:ext cx="15103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What Now?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826058-CC89-4691-ED1A-7B48F28AC9C5}"/>
              </a:ext>
            </a:extLst>
          </p:cNvPr>
          <p:cNvSpPr txBox="1"/>
          <p:nvPr/>
        </p:nvSpPr>
        <p:spPr>
          <a:xfrm>
            <a:off x="5018325" y="1625845"/>
            <a:ext cx="3430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Watch Out For Local Minima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D0DD7A-08D5-D7BB-58CD-86EC515F4071}"/>
              </a:ext>
            </a:extLst>
          </p:cNvPr>
          <p:cNvSpPr txBox="1"/>
          <p:nvPr/>
        </p:nvSpPr>
        <p:spPr>
          <a:xfrm>
            <a:off x="2836317" y="3729923"/>
            <a:ext cx="2182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Drop a ball randomly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Let it roll downhill</a:t>
            </a:r>
          </a:p>
        </p:txBody>
      </p:sp>
      <p:pic>
        <p:nvPicPr>
          <p:cNvPr id="29" name="Graphic 28" descr="Smiling face outline with solid fill">
            <a:extLst>
              <a:ext uri="{FF2B5EF4-FFF2-40B4-BE49-F238E27FC236}">
                <a16:creationId xmlns:a16="http://schemas.microsoft.com/office/drawing/2014/main" id="{3E0FCFEA-E675-8C91-EBCC-13FB47FDD1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69561" y="3365189"/>
            <a:ext cx="254274" cy="254274"/>
          </a:xfrm>
          <a:prstGeom prst="rect">
            <a:avLst/>
          </a:prstGeom>
        </p:spPr>
      </p:pic>
      <p:pic>
        <p:nvPicPr>
          <p:cNvPr id="35" name="Graphic 34" descr="Crying face outline with solid fill">
            <a:extLst>
              <a:ext uri="{FF2B5EF4-FFF2-40B4-BE49-F238E27FC236}">
                <a16:creationId xmlns:a16="http://schemas.microsoft.com/office/drawing/2014/main" id="{40C0C208-FAAF-5C22-4549-578B70D7B8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96913" y="2883166"/>
            <a:ext cx="246696" cy="246696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423AB187-EAC2-8C0E-E8FD-6326F674A7BC}"/>
              </a:ext>
            </a:extLst>
          </p:cNvPr>
          <p:cNvSpPr/>
          <p:nvPr/>
        </p:nvSpPr>
        <p:spPr>
          <a:xfrm>
            <a:off x="6270335" y="3024246"/>
            <a:ext cx="104503" cy="10450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C284AE7-19E8-CC23-CB75-6C5F2AFCA98F}"/>
              </a:ext>
            </a:extLst>
          </p:cNvPr>
          <p:cNvSpPr/>
          <p:nvPr/>
        </p:nvSpPr>
        <p:spPr>
          <a:xfrm>
            <a:off x="7065264" y="2622518"/>
            <a:ext cx="104503" cy="10450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2024BBA-66FE-F188-4963-702FFA0E23F9}"/>
              </a:ext>
            </a:extLst>
          </p:cNvPr>
          <p:cNvCxnSpPr/>
          <p:nvPr/>
        </p:nvCxnSpPr>
        <p:spPr>
          <a:xfrm flipH="1">
            <a:off x="6096698" y="3128749"/>
            <a:ext cx="173637" cy="16831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BE8E3C4-CBCC-F360-17DF-5AB837519AFE}"/>
              </a:ext>
            </a:extLst>
          </p:cNvPr>
          <p:cNvCxnSpPr>
            <a:stCxn id="37" idx="5"/>
          </p:cNvCxnSpPr>
          <p:nvPr/>
        </p:nvCxnSpPr>
        <p:spPr>
          <a:xfrm>
            <a:off x="7154463" y="2711717"/>
            <a:ext cx="223439" cy="12031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71308C2-C539-B991-6586-FAC34DF29503}"/>
              </a:ext>
            </a:extLst>
          </p:cNvPr>
          <p:cNvCxnSpPr>
            <a:stCxn id="36" idx="0"/>
          </p:cNvCxnSpPr>
          <p:nvPr/>
        </p:nvCxnSpPr>
        <p:spPr>
          <a:xfrm flipH="1" flipV="1">
            <a:off x="6322586" y="2037458"/>
            <a:ext cx="1" cy="986788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1127315-7743-FFFF-D001-D3FF90BB3D93}"/>
              </a:ext>
            </a:extLst>
          </p:cNvPr>
          <p:cNvCxnSpPr>
            <a:stCxn id="37" idx="0"/>
          </p:cNvCxnSpPr>
          <p:nvPr/>
        </p:nvCxnSpPr>
        <p:spPr>
          <a:xfrm flipH="1" flipV="1">
            <a:off x="7117515" y="2037458"/>
            <a:ext cx="1" cy="58506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77246E2-4BC6-AF64-EB09-72ADB343F86D}"/>
              </a:ext>
            </a:extLst>
          </p:cNvPr>
          <p:cNvSpPr txBox="1"/>
          <p:nvPr/>
        </p:nvSpPr>
        <p:spPr>
          <a:xfrm>
            <a:off x="5452764" y="3773352"/>
            <a:ext cx="35990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Also: how far to step?</a:t>
            </a:r>
            <a:br>
              <a:rPr lang="en-US" dirty="0"/>
            </a:br>
            <a:r>
              <a:rPr lang="en-US" dirty="0"/>
              <a:t>A technique called ADAM adds momentum</a:t>
            </a:r>
            <a:br>
              <a:rPr lang="en-US" dirty="0"/>
            </a:br>
            <a:r>
              <a:rPr lang="en-US" dirty="0"/>
              <a:t>and adaptive step sizes.</a:t>
            </a:r>
          </a:p>
        </p:txBody>
      </p:sp>
    </p:spTree>
    <p:extLst>
      <p:ext uri="{BB962C8B-B14F-4D97-AF65-F5344CB8AC3E}">
        <p14:creationId xmlns:p14="http://schemas.microsoft.com/office/powerpoint/2010/main" val="1053298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>
            <a:spLocks noGrp="1"/>
          </p:cNvSpPr>
          <p:nvPr>
            <p:ph type="title"/>
          </p:nvPr>
        </p:nvSpPr>
        <p:spPr>
          <a:xfrm>
            <a:off x="402358" y="285750"/>
            <a:ext cx="81342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/>
              <a:t>Gradient Descent</a:t>
            </a:r>
            <a:endParaRPr dirty="0"/>
          </a:p>
        </p:txBody>
      </p:sp>
      <p:sp>
        <p:nvSpPr>
          <p:cNvPr id="241" name="Google Shape;241;p27"/>
          <p:cNvSpPr txBox="1">
            <a:spLocks noGrp="1"/>
          </p:cNvSpPr>
          <p:nvPr>
            <p:ph type="subTitle" idx="2"/>
          </p:nvPr>
        </p:nvSpPr>
        <p:spPr>
          <a:xfrm>
            <a:off x="402324" y="1196977"/>
            <a:ext cx="4389131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What Is “Downhill” Mathematically? The Gradient!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239;p27">
                <a:extLst>
                  <a:ext uri="{FF2B5EF4-FFF2-40B4-BE49-F238E27FC236}">
                    <a16:creationId xmlns:a16="http://schemas.microsoft.com/office/drawing/2014/main" id="{EFDD396F-A5F6-D626-8762-5F96DC09D609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00225" y="1658941"/>
                <a:ext cx="8134200" cy="13089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171450" lvl="0" indent="-1714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100"/>
                  <a:buFont typeface="Arial" panose="020B0604020202020204" pitchFamily="34" charset="0"/>
                  <a:buChar char="•"/>
                </a:pPr>
                <a:r>
                  <a:rPr lang="en-US" dirty="0"/>
                  <a:t>The gradient is a vector of the derivatives of each variable.</a:t>
                </a:r>
              </a:p>
              <a:p>
                <a:pPr marL="0" indent="0"/>
                <a14:m>
                  <m:oMath xmlns:m="http://schemas.openxmlformats.org/officeDocument/2006/math">
                    <m:r>
                      <a:rPr lang="en-US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      </m:t>
                    </m:r>
                    <m:r>
                      <m:rPr>
                        <m:sty m:val="p"/>
                      </m:rPr>
                      <a:rPr lang="en-US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∇f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</m:d>
                    <m: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df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dx</m:t>
                        </m:r>
                      </m:den>
                    </m:f>
                    <m:r>
                      <m:rPr>
                        <m:lit/>
                      </m:rP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DM Sans" pitchFamily="2" charset="0"/>
                  </a:rPr>
                  <a:t>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∇f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df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dx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𝑑𝑦</m:t>
                        </m:r>
                      </m:den>
                    </m:f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DM Sans" pitchFamily="2" charset="0"/>
                  </a:rPr>
                  <a:t>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∇f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df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dx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𝑑𝑦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𝑑𝑧</m:t>
                        </m:r>
                      </m:den>
                    </m:f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DM Sans" pitchFamily="2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DM Sans" pitchFamily="2" charset="0"/>
                  </a:rPr>
                  <a:t>The gradient points the steepest direction up hill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DM Sans" pitchFamily="2" charset="0"/>
                  </a:rPr>
                  <a:t>The steepest downhill is the reverse direction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DM Sans" pitchFamily="2" charset="0"/>
                  </a:rPr>
                  <a:t>That won’t usually be a straight line, so need to take small steps</a:t>
                </a:r>
                <a:br>
                  <a:rPr lang="en-US" dirty="0">
                    <a:latin typeface="DM Sans" pitchFamily="2" charset="0"/>
                  </a:rPr>
                </a:br>
                <a:r>
                  <a:rPr lang="en-US" dirty="0">
                    <a:latin typeface="DM Sans" pitchFamily="2" charset="0"/>
                  </a:rPr>
                  <a:t>and re-evaluate.</a:t>
                </a:r>
              </a:p>
              <a:p>
                <a:pPr marL="0" indent="0"/>
                <a:endParaRPr lang="en-US" dirty="0">
                  <a:latin typeface="DM Sans" pitchFamily="2" charset="0"/>
                </a:endParaRPr>
              </a:p>
              <a:p>
                <a:pPr marL="0" indent="0"/>
                <a:r>
                  <a:rPr lang="en-US" b="1" u="sng" dirty="0">
                    <a:solidFill>
                      <a:schemeClr val="accent4">
                        <a:lumMod val="50000"/>
                      </a:schemeClr>
                    </a:solidFill>
                    <a:latin typeface="DM Sans" pitchFamily="2" charset="0"/>
                  </a:rPr>
                  <a:t>This is why differentiable programming is a thing,</a:t>
                </a:r>
                <a:br>
                  <a:rPr lang="en-US" b="1" u="sng" dirty="0">
                    <a:solidFill>
                      <a:schemeClr val="accent4">
                        <a:lumMod val="50000"/>
                      </a:schemeClr>
                    </a:solidFill>
                    <a:latin typeface="DM Sans" pitchFamily="2" charset="0"/>
                  </a:rPr>
                </a:br>
                <a:r>
                  <a:rPr lang="en-US" b="1" u="sng" dirty="0">
                    <a:solidFill>
                      <a:schemeClr val="accent4">
                        <a:lumMod val="50000"/>
                      </a:schemeClr>
                    </a:solidFill>
                    <a:latin typeface="DM Sans" pitchFamily="2" charset="0"/>
                  </a:rPr>
                  <a:t>including differentiable renderers!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>
                  <a:latin typeface="DM Sans" pitchFamily="2" charset="0"/>
                </a:endParaRPr>
              </a:p>
              <a:p>
                <a:pPr marL="0" indent="0"/>
                <a:endParaRPr lang="en-US" dirty="0">
                  <a:latin typeface="DM Sans" pitchFamily="2" charset="0"/>
                </a:endParaRPr>
              </a:p>
              <a:p>
                <a:pPr marL="0" indent="0"/>
                <a:endParaRPr lang="en-US" dirty="0">
                  <a:latin typeface="DM Sans" pitchFamily="2" charset="0"/>
                </a:endParaRPr>
              </a:p>
              <a:p>
                <a:pPr marL="0" indent="0"/>
                <a:endParaRPr lang="en-US" dirty="0">
                  <a:latin typeface="DM Sans" pitchFamily="2" charset="0"/>
                </a:endParaRPr>
              </a:p>
              <a:p>
                <a:pPr marL="0" indent="0"/>
                <a:endParaRPr lang="en-US" dirty="0">
                  <a:latin typeface="DM Sans" pitchFamily="2" charset="0"/>
                </a:endParaRPr>
              </a:p>
              <a:p>
                <a:pPr marL="0" indent="0"/>
                <a:endParaRPr lang="en-US" dirty="0"/>
              </a:p>
              <a:p>
                <a:pPr marL="0" indent="0"/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100"/>
                </a:pPr>
                <a:endParaRPr lang="en-US" dirty="0"/>
              </a:p>
              <a:p>
                <a:pPr marL="0" indent="0"/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100"/>
                </a:pPr>
                <a:endParaRPr lang="en-US" dirty="0"/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100"/>
                </a:pPr>
                <a:endParaRPr lang="en-US" dirty="0"/>
              </a:p>
            </p:txBody>
          </p:sp>
        </mc:Choice>
        <mc:Fallback xmlns="">
          <p:sp>
            <p:nvSpPr>
              <p:cNvPr id="7" name="Google Shape;239;p27">
                <a:extLst>
                  <a:ext uri="{FF2B5EF4-FFF2-40B4-BE49-F238E27FC236}">
                    <a16:creationId xmlns:a16="http://schemas.microsoft.com/office/drawing/2014/main" id="{EFDD396F-A5F6-D626-8762-5F96DC09D60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00225" y="1658941"/>
                <a:ext cx="8134200" cy="1308940"/>
              </a:xfrm>
              <a:prstGeom prst="rect">
                <a:avLst/>
              </a:prstGeom>
              <a:blipFill>
                <a:blip r:embed="rId3"/>
                <a:stretch>
                  <a:fillRect l="-1124" t="-1860" b="-474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3D plot">
            <a:extLst>
              <a:ext uri="{FF2B5EF4-FFF2-40B4-BE49-F238E27FC236}">
                <a16:creationId xmlns:a16="http://schemas.microsoft.com/office/drawing/2014/main" id="{15914B2F-8B92-B42A-D094-FDE5B558C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853" y="1508958"/>
            <a:ext cx="12573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2EBBA6-5A0E-DD79-7E5B-C35FA3EFDF0B}"/>
                  </a:ext>
                </a:extLst>
              </p:cNvPr>
              <p:cNvSpPr txBox="1"/>
              <p:nvPr/>
            </p:nvSpPr>
            <p:spPr>
              <a:xfrm>
                <a:off x="6387529" y="1508958"/>
                <a:ext cx="2354147" cy="8617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∇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,−2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m:rPr>
                          <m:lit/>
                        </m:rP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2EBBA6-5A0E-DD79-7E5B-C35FA3EFD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529" y="1508958"/>
                <a:ext cx="2354147" cy="8617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920621-E263-CCD3-2CED-F690F2F5966C}"/>
                  </a:ext>
                </a:extLst>
              </p:cNvPr>
              <p:cNvSpPr txBox="1"/>
              <p:nvPr/>
            </p:nvSpPr>
            <p:spPr>
              <a:xfrm>
                <a:off x="6174153" y="3163064"/>
                <a:ext cx="2286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−0.5,0</m:t>
                          </m:r>
                        </m:e>
                      </m:d>
                      <m:r>
                        <a:rPr lang="en-US" i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−1,0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920621-E263-CCD3-2CED-F690F2F59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153" y="3163064"/>
                <a:ext cx="2286000" cy="307777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 descr="Contour plot">
            <a:extLst>
              <a:ext uri="{FF2B5EF4-FFF2-40B4-BE49-F238E27FC236}">
                <a16:creationId xmlns:a16="http://schemas.microsoft.com/office/drawing/2014/main" id="{145FF92F-995C-F243-F24C-74B20873F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853" y="3221041"/>
            <a:ext cx="12573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0343C98-147D-F286-34CC-F01E8FA71EC6}"/>
              </a:ext>
            </a:extLst>
          </p:cNvPr>
          <p:cNvCxnSpPr/>
          <p:nvPr/>
        </p:nvCxnSpPr>
        <p:spPr>
          <a:xfrm flipH="1">
            <a:off x="5178117" y="3751653"/>
            <a:ext cx="235131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5BA0EA81-5996-7690-8F4E-AE384A3C7483}"/>
              </a:ext>
            </a:extLst>
          </p:cNvPr>
          <p:cNvSpPr/>
          <p:nvPr/>
        </p:nvSpPr>
        <p:spPr>
          <a:xfrm>
            <a:off x="5381897" y="3728793"/>
            <a:ext cx="52252" cy="45719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4FE26FC-14B8-B4E3-B690-50BCFDDC6EA5}"/>
              </a:ext>
            </a:extLst>
          </p:cNvPr>
          <p:cNvSpPr/>
          <p:nvPr/>
        </p:nvSpPr>
        <p:spPr>
          <a:xfrm>
            <a:off x="5302534" y="2005366"/>
            <a:ext cx="52252" cy="45719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EB7451A-A7AC-A192-CBDE-85205F3C5994}"/>
              </a:ext>
            </a:extLst>
          </p:cNvPr>
          <p:cNvCxnSpPr>
            <a:stCxn id="23" idx="1"/>
          </p:cNvCxnSpPr>
          <p:nvPr/>
        </p:nvCxnSpPr>
        <p:spPr>
          <a:xfrm flipH="1" flipV="1">
            <a:off x="5214693" y="1808960"/>
            <a:ext cx="95493" cy="203101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0F5A29C-4245-179D-22B3-66C53C57E120}"/>
                  </a:ext>
                </a:extLst>
              </p:cNvPr>
              <p:cNvSpPr txBox="1"/>
              <p:nvPr/>
            </p:nvSpPr>
            <p:spPr>
              <a:xfrm>
                <a:off x="6174153" y="3420130"/>
                <a:ext cx="2286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−0.5,</m:t>
                          </m:r>
                          <m:r>
                            <a:rPr lang="en-US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−0.5</m:t>
                          </m:r>
                        </m:e>
                      </m:d>
                      <m:r>
                        <a:rPr lang="en-US" i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0F5A29C-4245-179D-22B3-66C53C57E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153" y="3420130"/>
                <a:ext cx="2286000" cy="307777"/>
              </a:xfrm>
              <a:prstGeom prst="rect">
                <a:avLst/>
              </a:prstGeom>
              <a:blipFill>
                <a:blip r:embed="rId8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CDA052C6-642F-DEC0-A5F3-E2E19CB3A7C5}"/>
              </a:ext>
            </a:extLst>
          </p:cNvPr>
          <p:cNvSpPr/>
          <p:nvPr/>
        </p:nvSpPr>
        <p:spPr>
          <a:xfrm>
            <a:off x="5370461" y="3974316"/>
            <a:ext cx="52252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230FD8C-E104-C3B2-DEFB-069B4E77240D}"/>
              </a:ext>
            </a:extLst>
          </p:cNvPr>
          <p:cNvCxnSpPr>
            <a:cxnSpLocks/>
            <a:stCxn id="39" idx="1"/>
          </p:cNvCxnSpPr>
          <p:nvPr/>
        </p:nvCxnSpPr>
        <p:spPr>
          <a:xfrm flipH="1" flipV="1">
            <a:off x="5214693" y="3841416"/>
            <a:ext cx="163420" cy="139595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7209603-584C-0DDE-8F56-11B424D765AF}"/>
              </a:ext>
            </a:extLst>
          </p:cNvPr>
          <p:cNvSpPr/>
          <p:nvPr/>
        </p:nvSpPr>
        <p:spPr>
          <a:xfrm>
            <a:off x="5225863" y="2219879"/>
            <a:ext cx="52252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04878F2-306D-FD3C-0BAB-45099948C379}"/>
              </a:ext>
            </a:extLst>
          </p:cNvPr>
          <p:cNvCxnSpPr>
            <a:cxnSpLocks/>
            <a:stCxn id="48" idx="0"/>
          </p:cNvCxnSpPr>
          <p:nvPr/>
        </p:nvCxnSpPr>
        <p:spPr>
          <a:xfrm flipH="1" flipV="1">
            <a:off x="5225863" y="2003599"/>
            <a:ext cx="26126" cy="216280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1177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>
            <a:spLocks noGrp="1"/>
          </p:cNvSpPr>
          <p:nvPr>
            <p:ph type="ctrTitle"/>
          </p:nvPr>
        </p:nvSpPr>
        <p:spPr>
          <a:xfrm>
            <a:off x="402324" y="742950"/>
            <a:ext cx="7937003" cy="3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/>
              <a:t>Three Methods For Calculating Gradients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204" name="Google Shape;204;p24"/>
          <p:cNvSpPr txBox="1">
            <a:spLocks noGrp="1"/>
          </p:cNvSpPr>
          <p:nvPr>
            <p:ph type="sldNum" idx="12"/>
          </p:nvPr>
        </p:nvSpPr>
        <p:spPr>
          <a:xfrm>
            <a:off x="4285681" y="4804573"/>
            <a:ext cx="548700" cy="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7500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Google Shape;239;p2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02325" y="1658941"/>
                <a:ext cx="8132100" cy="27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The derivative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/>
                  <a:t>tells you how much y changes for each step you take on x, for a function y = f(x).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What if we just DID that? What if we took a small step on x and saw how y changed?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ϵ</m:t>
                    </m:r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(epsilon) is the step size.</a:t>
                </a:r>
                <a:endParaRPr lang="en-US" dirty="0"/>
              </a:p>
              <a:p>
                <a:pPr marL="0" indent="0"/>
                <a:endParaRPr lang="en-US" dirty="0"/>
              </a:p>
              <a:p>
                <a:pPr marL="0" indent="0"/>
                <a:r>
                  <a:rPr lang="en-US" dirty="0"/>
                  <a:t>Forward Differences Derivative:</a:t>
                </a: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  <m:r>
                            <m:rPr>
                              <m:lit/>
                            </m:rP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lit/>
                            </m:rP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14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</m:den>
                      </m:f>
                    </m:oMath>
                  </m:oMathPara>
                </a14:m>
                <a:endParaRPr lang="en-US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/>
                <a:endParaRPr lang="en-US" dirty="0"/>
              </a:p>
              <a:p>
                <a:pPr marL="0" indent="0"/>
                <a:r>
                  <a:rPr lang="en-US" dirty="0"/>
                  <a:t>Central Differences Derivative (more expensive, more accurate):</a:t>
                </a: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𝑓</m:t>
                          </m:r>
                          <m:r>
                            <m:rPr>
                              <m:lit/>
                            </m:rP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lit/>
                            </m:rP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𝑓</m:t>
                          </m:r>
                          <m:r>
                            <m:rPr>
                              <m:lit/>
                            </m:rP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lit/>
                            </m:rP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ϵ</m:t>
                          </m:r>
                        </m:den>
                      </m:f>
                    </m:oMath>
                  </m:oMathPara>
                </a14:m>
                <a:endParaRPr lang="en-US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Do this for each parameter, to get the gradient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𝑑𝑦</m:t>
                        </m:r>
                      </m:den>
                    </m:f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,…</m:t>
                    </m:r>
                    <m:r>
                      <m:rPr>
                        <m:lit/>
                      </m:rP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Exactly correct at the limit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ϵ</m:t>
                    </m:r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approaching 0.  An estimation otherwise.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dirty="0"/>
              </a:p>
            </p:txBody>
          </p:sp>
        </mc:Choice>
        <mc:Fallback xmlns="">
          <p:sp>
            <p:nvSpPr>
              <p:cNvPr id="239" name="Google Shape;239;p2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02325" y="1658941"/>
                <a:ext cx="8132100" cy="2746500"/>
              </a:xfrm>
              <a:prstGeom prst="rect">
                <a:avLst/>
              </a:prstGeom>
              <a:blipFill>
                <a:blip r:embed="rId3"/>
                <a:stretch>
                  <a:fillRect l="-1124" b="-86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0" name="Google Shape;240;p27"/>
          <p:cNvSpPr txBox="1">
            <a:spLocks noGrp="1"/>
          </p:cNvSpPr>
          <p:nvPr>
            <p:ph type="title"/>
          </p:nvPr>
        </p:nvSpPr>
        <p:spPr>
          <a:xfrm>
            <a:off x="402358" y="285750"/>
            <a:ext cx="81342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/>
              <a:t>Calculating Gradients</a:t>
            </a:r>
            <a:endParaRPr dirty="0"/>
          </a:p>
        </p:txBody>
      </p:sp>
      <p:sp>
        <p:nvSpPr>
          <p:cNvPr id="241" name="Google Shape;241;p27"/>
          <p:cNvSpPr txBox="1">
            <a:spLocks noGrp="1"/>
          </p:cNvSpPr>
          <p:nvPr>
            <p:ph type="subTitle" idx="2"/>
          </p:nvPr>
        </p:nvSpPr>
        <p:spPr>
          <a:xfrm>
            <a:off x="402325" y="1196977"/>
            <a:ext cx="39486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Finite Differences – Easy Mode Gradients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5968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 txBox="1">
            <a:spLocks noGrp="1"/>
          </p:cNvSpPr>
          <p:nvPr>
            <p:ph type="body" idx="1"/>
          </p:nvPr>
        </p:nvSpPr>
        <p:spPr>
          <a:xfrm>
            <a:off x="402325" y="1658941"/>
            <a:ext cx="8132100" cy="27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-US" dirty="0"/>
              <a:t>Exercises are at: </a:t>
            </a:r>
            <a:r>
              <a:rPr lang="en-US" b="0" i="0" u="none" strike="noStrike" dirty="0">
                <a:effectLst/>
                <a:latin typeface="Slack-Lato"/>
                <a:hlinkClick r:id="rId3"/>
              </a:rPr>
              <a:t>https://github.com/electronicarts/cpp-ml-intro/tree/main/Exercises/2_FiniteDifferences</a:t>
            </a:r>
            <a:endParaRPr lang="en-US" dirty="0"/>
          </a:p>
          <a:p>
            <a:pPr marL="0" indent="0"/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Implement forward or central differences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Some other experiments to understand the capabilities and limitations.</a:t>
            </a:r>
          </a:p>
          <a:p>
            <a:pPr marL="0" indent="0"/>
            <a:endParaRPr dirty="0"/>
          </a:p>
        </p:txBody>
      </p:sp>
      <p:sp>
        <p:nvSpPr>
          <p:cNvPr id="240" name="Google Shape;240;p27"/>
          <p:cNvSpPr txBox="1">
            <a:spLocks noGrp="1"/>
          </p:cNvSpPr>
          <p:nvPr>
            <p:ph type="title"/>
          </p:nvPr>
        </p:nvSpPr>
        <p:spPr>
          <a:xfrm>
            <a:off x="402358" y="285750"/>
            <a:ext cx="81342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/>
              <a:t>Calculating Gradients</a:t>
            </a:r>
            <a:endParaRPr dirty="0"/>
          </a:p>
        </p:txBody>
      </p:sp>
      <p:sp>
        <p:nvSpPr>
          <p:cNvPr id="241" name="Google Shape;241;p27"/>
          <p:cNvSpPr txBox="1">
            <a:spLocks noGrp="1"/>
          </p:cNvSpPr>
          <p:nvPr>
            <p:ph type="subTitle" idx="2"/>
          </p:nvPr>
        </p:nvSpPr>
        <p:spPr>
          <a:xfrm>
            <a:off x="402325" y="1196977"/>
            <a:ext cx="39486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Exercise 2 - Finite Differences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1644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>
            <a:spLocks noGrp="1"/>
          </p:cNvSpPr>
          <p:nvPr>
            <p:ph type="ctrTitle"/>
          </p:nvPr>
        </p:nvSpPr>
        <p:spPr>
          <a:xfrm>
            <a:off x="402325" y="286250"/>
            <a:ext cx="8652120" cy="27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400" dirty="0"/>
              <a:t>ML Introduction for Game Devs:</a:t>
            </a:r>
            <a:br>
              <a:rPr lang="en-US" dirty="0"/>
            </a:br>
            <a:r>
              <a:rPr lang="en-US" sz="3000" dirty="0"/>
              <a:t>Recognizing Handwritten Digits with a Small Neural Network in Plain C++</a:t>
            </a:r>
            <a:endParaRPr sz="3000" dirty="0"/>
          </a:p>
        </p:txBody>
      </p:sp>
      <p:sp>
        <p:nvSpPr>
          <p:cNvPr id="198" name="Google Shape;198;p23"/>
          <p:cNvSpPr txBox="1">
            <a:spLocks noGrp="1"/>
          </p:cNvSpPr>
          <p:nvPr>
            <p:ph type="subTitle" idx="4294967295"/>
          </p:nvPr>
        </p:nvSpPr>
        <p:spPr>
          <a:xfrm>
            <a:off x="402324" y="3018574"/>
            <a:ext cx="4983000" cy="9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Alan Wolfe – SEED Future Graphics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8095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Google Shape;239;p2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02325" y="1658941"/>
                <a:ext cx="8132100" cy="27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Dual numbers are similar to complex (imaginary) numbers.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Instead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p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=−1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, it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ϵ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dirty="0"/>
                  <a:t> is not 0.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ϵ</m:t>
                    </m:r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is the smallest number greater than 0, so that it squares to 0.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ϵ</m:t>
                    </m:r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could also be the matrix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Dual numbers are of the form </a:t>
                </a:r>
                <a14:m>
                  <m:oMath xmlns:m="http://schemas.openxmlformats.org/officeDocument/2006/math">
                    <m:r>
                      <a:rPr lang="en-US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m:rPr>
                        <m:sty m:val="p"/>
                      </m:rPr>
                      <a:rPr lang="en-US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ϵ</m:t>
                    </m:r>
                  </m:oMath>
                </a14:m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/>
                <a:endParaRPr lang="en-US" dirty="0"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/>
                <a:r>
                  <a:rPr lang="en-US" b="1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Using Dual Numbers To Get A Derivative: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In </a:t>
                </a:r>
                <a14:m>
                  <m:oMath xmlns:m="http://schemas.openxmlformats.org/officeDocument/2006/math">
                    <m:r>
                      <a:rPr lang="en-US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m:rPr>
                        <m:sty m:val="p"/>
                      </m:rPr>
                      <a:rPr lang="en-US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ϵ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, Set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 to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 and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 to the derivative of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Do math as normal, honoring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ϵ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The resulting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 will be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f(x) </a:t>
                </a:r>
                <a:r>
                  <a:rPr lang="en-US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and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 will be the derivative,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f’(x)</a:t>
                </a:r>
                <a:r>
                  <a:rPr lang="en-US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!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u="sng" dirty="0">
                    <a:solidFill>
                      <a:schemeClr val="accent4">
                        <a:lumMod val="50000"/>
                      </a:schemeClr>
                    </a:solidFill>
                  </a:rPr>
                  <a:t>NOT a numerical method. Exact derivative.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Extendable to multiple variables &amp; higher order derivatives.</a:t>
                </a:r>
                <a:endParaRPr lang="en-US" dirty="0"/>
              </a:p>
            </p:txBody>
          </p:sp>
        </mc:Choice>
        <mc:Fallback xmlns="">
          <p:sp>
            <p:nvSpPr>
              <p:cNvPr id="239" name="Google Shape;239;p2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02325" y="1658941"/>
                <a:ext cx="8132100" cy="2746500"/>
              </a:xfrm>
              <a:prstGeom prst="rect">
                <a:avLst/>
              </a:prstGeom>
              <a:blipFill>
                <a:blip r:embed="rId3"/>
                <a:stretch>
                  <a:fillRect l="-1124" t="-8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0" name="Google Shape;240;p27"/>
          <p:cNvSpPr txBox="1">
            <a:spLocks noGrp="1"/>
          </p:cNvSpPr>
          <p:nvPr>
            <p:ph type="title"/>
          </p:nvPr>
        </p:nvSpPr>
        <p:spPr>
          <a:xfrm>
            <a:off x="402358" y="285750"/>
            <a:ext cx="81342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/>
              <a:t>Calculating Gradients</a:t>
            </a:r>
            <a:endParaRPr dirty="0"/>
          </a:p>
        </p:txBody>
      </p:sp>
      <p:sp>
        <p:nvSpPr>
          <p:cNvPr id="241" name="Google Shape;241;p27"/>
          <p:cNvSpPr txBox="1">
            <a:spLocks noGrp="1"/>
          </p:cNvSpPr>
          <p:nvPr>
            <p:ph type="subTitle" idx="2"/>
          </p:nvPr>
        </p:nvSpPr>
        <p:spPr>
          <a:xfrm>
            <a:off x="402324" y="1196977"/>
            <a:ext cx="4927321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Dual Numbers – Forward Mode Automatic Differentiation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5251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Google Shape;239;p2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440104" y="1658977"/>
                <a:ext cx="2058707" cy="27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indent="0"/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Function:</a:t>
                </a:r>
                <a:r>
                  <a:rPr lang="en-US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𝑓(𝑥)=3𝑥+2 </a:t>
                </a:r>
              </a:p>
              <a:p>
                <a:pPr marL="0" indent="0"/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Goal:</a:t>
                </a:r>
                <a:r>
                  <a:rPr lang="en-US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calculate 𝑓(4) and 𝑓′(4)</a:t>
                </a:r>
              </a:p>
              <a:p>
                <a:pPr marL="0" indent="0"/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/>
                <a:r>
                  <a:rPr lang="en-US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𝑥=4 is 4+1</a:t>
                </a:r>
                <a:r>
                  <a:rPr lang="el-GR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ϵ.</a:t>
                </a:r>
              </a:p>
              <a:p>
                <a:pPr marL="0" indent="0"/>
                <a:r>
                  <a:rPr lang="el-GR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3 </a:t>
                </a:r>
                <a:r>
                  <a:rPr lang="en-US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is 3+0</a:t>
                </a:r>
                <a:r>
                  <a:rPr lang="el-GR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ϵ </a:t>
                </a:r>
              </a:p>
              <a:p>
                <a:pPr marL="0" indent="0"/>
                <a:r>
                  <a:rPr lang="el-GR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 </a:t>
                </a:r>
                <a:r>
                  <a:rPr lang="en-US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is 2+0</a:t>
                </a:r>
                <a:r>
                  <a:rPr lang="el-GR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ϵ</a:t>
                </a:r>
              </a:p>
              <a:p>
                <a:pPr marL="0" indent="0"/>
                <a:r>
                  <a:rPr lang="el-GR" dirty="0">
                    <a:solidFill>
                      <a:schemeClr val="bg2">
                        <a:lumMod val="50000"/>
                        <a:lumOff val="50000"/>
                      </a:schemeClr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</a:t>
                </a:r>
                <a:r>
                  <a:rPr lang="en-US" dirty="0">
                    <a:solidFill>
                      <a:schemeClr val="bg2">
                        <a:lumMod val="50000"/>
                        <a:lumOff val="50000"/>
                      </a:schemeClr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          *        3         +      2</a:t>
                </a:r>
              </a:p>
              <a:p>
                <a:pPr marL="0" indent="0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4+1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∗ 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3+0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)+(2+0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ϵ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b="0" dirty="0">
                    <a:solidFill>
                      <a:schemeClr val="tx2"/>
                    </a:solidFill>
                  </a:rPr>
                  <a:t> </a:t>
                </a:r>
                <a:endParaRPr lang="en-US" b="0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 marL="0" indent="0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12+0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+3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+0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+(2+0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b="0" dirty="0">
                    <a:solidFill>
                      <a:schemeClr val="tx2"/>
                    </a:solidFill>
                  </a:rPr>
                  <a:t> </a:t>
                </a:r>
                <a:endParaRPr lang="en-US" b="0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 marL="0" indent="0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12+3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ϵ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+(2+0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b="0" dirty="0">
                    <a:solidFill>
                      <a:schemeClr val="tx2"/>
                    </a:solidFill>
                  </a:rPr>
                  <a:t> </a:t>
                </a:r>
                <a:endParaRPr lang="en-US" b="0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 marL="0" indent="0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14+3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b="0" dirty="0">
                    <a:solidFill>
                      <a:schemeClr val="tx2"/>
                    </a:solidFill>
                  </a:rPr>
                  <a:t> </a:t>
                </a:r>
              </a:p>
              <a:p>
                <a:pPr marL="0" indent="0"/>
                <a:r>
                  <a:rPr lang="el-GR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/>
                <a:r>
                  <a:rPr lang="el-GR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𝑓(4)=14, 𝑓′ (4)=3 </a:t>
                </a:r>
              </a:p>
              <a:p>
                <a:pPr marL="0" indent="0"/>
                <a:endParaRPr lang="el-GR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9" name="Google Shape;239;p2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40104" y="1658977"/>
                <a:ext cx="2058707" cy="2746500"/>
              </a:xfrm>
              <a:prstGeom prst="rect">
                <a:avLst/>
              </a:prstGeom>
              <a:blipFill>
                <a:blip r:embed="rId3"/>
                <a:stretch>
                  <a:fillRect l="-4142" t="-13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0" name="Google Shape;240;p27"/>
          <p:cNvSpPr txBox="1">
            <a:spLocks noGrp="1"/>
          </p:cNvSpPr>
          <p:nvPr>
            <p:ph type="title"/>
          </p:nvPr>
        </p:nvSpPr>
        <p:spPr>
          <a:xfrm>
            <a:off x="402358" y="285750"/>
            <a:ext cx="81342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/>
              <a:t>Calculating Gradients</a:t>
            </a:r>
            <a:endParaRPr dirty="0"/>
          </a:p>
        </p:txBody>
      </p:sp>
      <p:sp>
        <p:nvSpPr>
          <p:cNvPr id="241" name="Google Shape;241;p27"/>
          <p:cNvSpPr txBox="1">
            <a:spLocks noGrp="1"/>
          </p:cNvSpPr>
          <p:nvPr>
            <p:ph type="subTitle" idx="2"/>
          </p:nvPr>
        </p:nvSpPr>
        <p:spPr>
          <a:xfrm>
            <a:off x="402324" y="1196977"/>
            <a:ext cx="4927321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Dual Numbers Example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651722-DA58-68F5-6641-E5FCBDF8F3AD}"/>
              </a:ext>
            </a:extLst>
          </p:cNvPr>
          <p:cNvSpPr txBox="1"/>
          <p:nvPr/>
        </p:nvSpPr>
        <p:spPr>
          <a:xfrm>
            <a:off x="6249272" y="2202418"/>
            <a:ext cx="18967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4">
                    <a:lumMod val="50000"/>
                  </a:schemeClr>
                </a:solidFill>
              </a:rPr>
              <a:t>Code Tip: Use like a float, in templated functions, with operator overloads.</a:t>
            </a:r>
          </a:p>
          <a:p>
            <a:r>
              <a:rPr lang="en-US" sz="1000" dirty="0">
                <a:solidFill>
                  <a:schemeClr val="accent4">
                    <a:lumMod val="50000"/>
                  </a:schemeClr>
                </a:solidFill>
              </a:rPr>
              <a:t>Derivatives magically pop out.</a:t>
            </a:r>
          </a:p>
        </p:txBody>
      </p:sp>
    </p:spTree>
    <p:extLst>
      <p:ext uri="{BB962C8B-B14F-4D97-AF65-F5344CB8AC3E}">
        <p14:creationId xmlns:p14="http://schemas.microsoft.com/office/powerpoint/2010/main" val="361530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>
            <a:spLocks noGrp="1"/>
          </p:cNvSpPr>
          <p:nvPr>
            <p:ph type="title"/>
          </p:nvPr>
        </p:nvSpPr>
        <p:spPr>
          <a:xfrm>
            <a:off x="402358" y="285750"/>
            <a:ext cx="81342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/>
              <a:t>Calculating Gradients</a:t>
            </a:r>
            <a:endParaRPr dirty="0"/>
          </a:p>
        </p:txBody>
      </p:sp>
      <p:sp>
        <p:nvSpPr>
          <p:cNvPr id="241" name="Google Shape;241;p27"/>
          <p:cNvSpPr txBox="1">
            <a:spLocks noGrp="1"/>
          </p:cNvSpPr>
          <p:nvPr>
            <p:ph type="subTitle" idx="2"/>
          </p:nvPr>
        </p:nvSpPr>
        <p:spPr>
          <a:xfrm>
            <a:off x="402325" y="1196977"/>
            <a:ext cx="39486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Exercise 3 – Dual Numbers</a:t>
            </a:r>
            <a:endParaRPr dirty="0"/>
          </a:p>
        </p:txBody>
      </p:sp>
      <p:sp>
        <p:nvSpPr>
          <p:cNvPr id="5" name="Google Shape;239;p27">
            <a:extLst>
              <a:ext uri="{FF2B5EF4-FFF2-40B4-BE49-F238E27FC236}">
                <a16:creationId xmlns:a16="http://schemas.microsoft.com/office/drawing/2014/main" id="{E76021CD-B7A6-B64D-B74A-84A6425FE3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2325" y="1658941"/>
            <a:ext cx="8132100" cy="27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-US" dirty="0"/>
              <a:t>Exercises are at: </a:t>
            </a:r>
            <a:r>
              <a:rPr lang="en-US" b="0" i="0" u="sng" dirty="0">
                <a:effectLst/>
                <a:latin typeface="Slack-Lato"/>
                <a:hlinkClick r:id="rId3"/>
              </a:rPr>
              <a:t>https://github.com/electronicarts/cpp-ml-intro/tree/main/Exercises/3_DualNumbers</a:t>
            </a:r>
            <a:endParaRPr lang="en-US" dirty="0"/>
          </a:p>
          <a:p>
            <a:pPr marL="0" indent="0"/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Implement +,-,* dual number operations to do gradient descent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Experiments and derivations of other dual number operations.</a:t>
            </a:r>
          </a:p>
          <a:p>
            <a:pPr marL="0" indent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0557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Google Shape;239;p2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02325" y="1658941"/>
                <a:ext cx="8132100" cy="27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indent="0"/>
                <a:r>
                  <a:rPr lang="en-US" dirty="0"/>
                  <a:t>Cost is a nested function.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Cost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CostFunction</m:t>
                    </m:r>
                    <m:r>
                      <m:rPr>
                        <m:lit/>
                      </m:rP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𝐴𝑐𝑡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𝑐𝑡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Activation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𝑂𝑢𝑡𝑝𝑢𝑡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𝑂𝑢𝑡𝑝𝑢𝑡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Input</m:t>
                    </m:r>
                    <m:r>
                      <m:rPr>
                        <m:nor/>
                      </m:rP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Weight</m:t>
                    </m:r>
                    <m:r>
                      <m:rPr>
                        <m:nor/>
                      </m:rP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Input</m:t>
                    </m:r>
                    <m:r>
                      <m:rPr>
                        <m:nor/>
                      </m:rP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Weight</m:t>
                    </m:r>
                    <m:r>
                      <m:rPr>
                        <m:nor/>
                      </m:rP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Bias</m:t>
                    </m:r>
                  </m:oMath>
                </a14:m>
                <a:endParaRPr lang="en-US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/>
                <a:endParaRPr lang="en-US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𝐶𝑜𝑠𝑡</m:t>
                        </m:r>
                      </m:num>
                      <m:den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𝐴𝑐𝑡</m:t>
                        </m:r>
                      </m:den>
                    </m:f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𝐶𝑜𝑠𝑡𝐹𝑢𝑛𝑐𝑡𝑖𝑜𝑛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′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𝐴𝑐𝑡</m:t>
                        </m:r>
                      </m:e>
                    </m:d>
                  </m:oMath>
                </a14:m>
                <a:r>
                  <a:rPr lang="en-US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,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𝑑𝐴𝑐𝑡</m:t>
                        </m:r>
                      </m:num>
                      <m:den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𝑂𝑢𝑡𝑝𝑢𝑡</m:t>
                        </m:r>
                      </m:den>
                    </m:f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𝐴𝑐𝑡𝑖𝑣𝑎𝑡𝑖𝑜</m:t>
                    </m:r>
                    <m:sSup>
                      <m:s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𝑂𝑢𝑡𝑝𝑢𝑡</m:t>
                        </m:r>
                      </m:e>
                    </m:d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  </m:t>
                    </m:r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𝑂𝑢𝑡𝑝𝑢𝑡</m:t>
                        </m:r>
                      </m:num>
                      <m:den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𝑊𝑒𝑖𝑔h𝑡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den>
                    </m:f>
                    <m:r>
                      <a:rPr lang="en-U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𝐼𝑛𝑝𝑢𝑡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marL="0" indent="0"/>
                <a:endParaRPr lang="en-US" dirty="0"/>
              </a:p>
              <a:p>
                <a:pPr marL="0" indent="0"/>
                <a:r>
                  <a:rPr lang="en-US" dirty="0"/>
                  <a:t>Using the chain rule AKA Cross cancellation of fractions: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𝐶𝑜𝑠𝑡</m:t>
                        </m:r>
                      </m:num>
                      <m:den>
                        <m:r>
                          <a:rPr lang="en-US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𝑑𝑊𝑒𝑖𝑔h𝑡</m:t>
                        </m:r>
                        <m:r>
                          <a:rPr lang="en-US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den>
                    </m:f>
                    <m:r>
                      <a:rPr lang="en-US" i="1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𝐶𝑜𝑠𝑡</m:t>
                        </m:r>
                      </m:num>
                      <m:den>
                        <m:r>
                          <a:rPr lang="en-US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𝐴𝑐𝑡</m:t>
                        </m:r>
                      </m:den>
                    </m:f>
                    <m:r>
                      <a:rPr lang="en-US" b="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f>
                      <m:fPr>
                        <m:ctrlPr>
                          <a:rPr lang="en-US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𝐴𝑐𝑡</m:t>
                        </m:r>
                      </m:num>
                      <m:den>
                        <m:r>
                          <a:rPr lang="en-US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𝑂𝑢𝑡𝑝𝑢𝑡</m:t>
                        </m:r>
                      </m:den>
                    </m:f>
                    <m:r>
                      <a:rPr lang="en-US" b="0" i="1" smtClean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f>
                      <m:fPr>
                        <m:ctrlPr>
                          <a:rPr lang="en-US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𝑂𝑢𝑡𝑝𝑢𝑡</m:t>
                        </m:r>
                      </m:num>
                      <m:den>
                        <m:r>
                          <a:rPr lang="en-US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𝑑𝑊𝑒𝑖𝑔h𝑡</m:t>
                        </m:r>
                        <m:r>
                          <a:rPr lang="en-US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den>
                    </m:f>
                    <m:r>
                      <a:rPr lang="en-US" i="1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𝐶𝑜𝑠𝑡𝐹𝑢𝑛𝑐𝑡𝑖𝑜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𝐴𝑐𝑡</m:t>
                        </m:r>
                      </m:e>
                    </m:d>
                    <m:r>
                      <a:rPr lang="en-US" b="0" i="1" smtClean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i="1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𝐴𝑐𝑡𝑖𝑣𝑎𝑡𝑖𝑜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𝑂𝑢𝑡𝑝𝑢𝑡</m:t>
                        </m:r>
                      </m:e>
                    </m:d>
                    <m:r>
                      <a:rPr lang="en-US" i="1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i="1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𝐼𝑛𝑝𝑢𝑡</m:t>
                    </m:r>
                    <m:r>
                      <a:rPr lang="en-US" i="1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endParaRPr lang="en-US" dirty="0">
                  <a:solidFill>
                    <a:schemeClr val="accent4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0" indent="0"/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39" name="Google Shape;239;p2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02325" y="1658941"/>
                <a:ext cx="8132100" cy="2746500"/>
              </a:xfrm>
              <a:prstGeom prst="rect">
                <a:avLst/>
              </a:prstGeom>
              <a:blipFill>
                <a:blip r:embed="rId3"/>
                <a:stretch>
                  <a:fillRect l="-1124" t="-8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0" name="Google Shape;240;p27"/>
          <p:cNvSpPr txBox="1">
            <a:spLocks noGrp="1"/>
          </p:cNvSpPr>
          <p:nvPr>
            <p:ph type="title"/>
          </p:nvPr>
        </p:nvSpPr>
        <p:spPr>
          <a:xfrm>
            <a:off x="402358" y="285750"/>
            <a:ext cx="81342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/>
              <a:t>Calculating Gradients</a:t>
            </a:r>
            <a:endParaRPr dirty="0"/>
          </a:p>
        </p:txBody>
      </p:sp>
      <p:sp>
        <p:nvSpPr>
          <p:cNvPr id="241" name="Google Shape;241;p27"/>
          <p:cNvSpPr txBox="1">
            <a:spLocks noGrp="1"/>
          </p:cNvSpPr>
          <p:nvPr>
            <p:ph type="subTitle" idx="2"/>
          </p:nvPr>
        </p:nvSpPr>
        <p:spPr>
          <a:xfrm>
            <a:off x="402325" y="1196977"/>
            <a:ext cx="782205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Backpropagation – Pro Mode Gradients, Using The Chain Rule</a:t>
            </a:r>
            <a:endParaRPr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7A1B12F-EA78-DFAE-8F59-5C25183E4613}"/>
              </a:ext>
            </a:extLst>
          </p:cNvPr>
          <p:cNvSpPr/>
          <p:nvPr/>
        </p:nvSpPr>
        <p:spPr>
          <a:xfrm>
            <a:off x="6273656" y="1434266"/>
            <a:ext cx="789866" cy="7898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Input 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ADC4575-26B9-3760-B8A7-BCC851BD2113}"/>
              </a:ext>
            </a:extLst>
          </p:cNvPr>
          <p:cNvSpPr/>
          <p:nvPr/>
        </p:nvSpPr>
        <p:spPr>
          <a:xfrm>
            <a:off x="6273656" y="2514128"/>
            <a:ext cx="789865" cy="789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Input 2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8D4A734-B68C-9BD1-DA5C-68FD55CF942E}"/>
              </a:ext>
            </a:extLst>
          </p:cNvPr>
          <p:cNvSpPr/>
          <p:nvPr/>
        </p:nvSpPr>
        <p:spPr>
          <a:xfrm>
            <a:off x="7951809" y="2006442"/>
            <a:ext cx="789866" cy="7898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Output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175A2CC-EEDB-0069-562A-4D0C7619BDBB}"/>
              </a:ext>
            </a:extLst>
          </p:cNvPr>
          <p:cNvCxnSpPr>
            <a:stCxn id="2" idx="6"/>
          </p:cNvCxnSpPr>
          <p:nvPr/>
        </p:nvCxnSpPr>
        <p:spPr>
          <a:xfrm>
            <a:off x="7063522" y="1829199"/>
            <a:ext cx="934431" cy="39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AEDAA0D-1C76-4064-A3E5-C33EC87D194C}"/>
              </a:ext>
            </a:extLst>
          </p:cNvPr>
          <p:cNvCxnSpPr>
            <a:stCxn id="3" idx="6"/>
          </p:cNvCxnSpPr>
          <p:nvPr/>
        </p:nvCxnSpPr>
        <p:spPr>
          <a:xfrm flipV="1">
            <a:off x="7063521" y="2558239"/>
            <a:ext cx="934432" cy="350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0236A96-D977-56DA-E2E3-AA3F1382CC87}"/>
              </a:ext>
            </a:extLst>
          </p:cNvPr>
          <p:cNvSpPr txBox="1"/>
          <p:nvPr/>
        </p:nvSpPr>
        <p:spPr>
          <a:xfrm>
            <a:off x="7362226" y="1718888"/>
            <a:ext cx="4911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C8572B-A856-302E-FA28-242E0D22DA62}"/>
                  </a:ext>
                </a:extLst>
              </p:cNvPr>
              <p:cNvSpPr txBox="1"/>
              <p:nvPr/>
            </p:nvSpPr>
            <p:spPr>
              <a:xfrm>
                <a:off x="7381411" y="1729763"/>
                <a:ext cx="337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C8572B-A856-302E-FA28-242E0D22D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411" y="1729763"/>
                <a:ext cx="337022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6169D9-168D-727C-54B4-32F00DD37856}"/>
                  </a:ext>
                </a:extLst>
              </p:cNvPr>
              <p:cNvSpPr txBox="1"/>
              <p:nvPr/>
            </p:nvSpPr>
            <p:spPr>
              <a:xfrm>
                <a:off x="7381411" y="2644861"/>
                <a:ext cx="34747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6169D9-168D-727C-54B4-32F00DD37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411" y="2644861"/>
                <a:ext cx="34747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66E995-837B-9FE7-4772-0A5962C50158}"/>
                  </a:ext>
                </a:extLst>
              </p:cNvPr>
              <p:cNvSpPr txBox="1"/>
              <p:nvPr/>
            </p:nvSpPr>
            <p:spPr>
              <a:xfrm>
                <a:off x="7699286" y="2206883"/>
                <a:ext cx="24819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666E995-837B-9FE7-4772-0A5962C50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286" y="2206883"/>
                <a:ext cx="248194" cy="307777"/>
              </a:xfrm>
              <a:prstGeom prst="rect">
                <a:avLst/>
              </a:prstGeom>
              <a:blipFill>
                <a:blip r:embed="rId6"/>
                <a:stretch>
                  <a:fillRect r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749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Google Shape;239;p2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02325" y="1658941"/>
                <a:ext cx="8132100" cy="27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When calculating the derivative for Bias1 (</a:t>
                </a:r>
                <a14:m>
                  <m:oMath xmlns:m="http://schemas.openxmlformats.org/officeDocument/2006/math">
                    <m:r>
                      <a:rPr lang="en-US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dirty="0"/>
                  <a:t>), you need to account for all paths.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𝑑𝐶𝑜𝑠𝑡</m:t>
                        </m:r>
                      </m:num>
                      <m:den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𝑑𝐵𝑖𝑎𝑠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den>
                    </m:f>
                    <m:r>
                      <a:rPr lang="en-U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𝑑𝐶𝑜𝑠𝑡</m:t>
                        </m:r>
                      </m:num>
                      <m:den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𝑑𝑊𝑒𝑖𝑔h𝑡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den>
                    </m:f>
                    <m:r>
                      <a:rPr lang="en-U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𝑑𝐶𝑜𝑠𝑡</m:t>
                        </m:r>
                      </m:num>
                      <m:den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𝑑𝑊𝑒𝑖𝑔h𝑡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This is because when you change Bias1, it affects both paths.</a:t>
                </a:r>
              </a:p>
            </p:txBody>
          </p:sp>
        </mc:Choice>
        <mc:Fallback xmlns="">
          <p:sp>
            <p:nvSpPr>
              <p:cNvPr id="239" name="Google Shape;239;p2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02325" y="1658941"/>
                <a:ext cx="8132100" cy="2746500"/>
              </a:xfrm>
              <a:prstGeom prst="rect">
                <a:avLst/>
              </a:prstGeom>
              <a:blipFill>
                <a:blip r:embed="rId3"/>
                <a:stretch>
                  <a:fillRect l="-1049" t="-8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0" name="Google Shape;240;p27"/>
          <p:cNvSpPr txBox="1">
            <a:spLocks noGrp="1"/>
          </p:cNvSpPr>
          <p:nvPr>
            <p:ph type="title"/>
          </p:nvPr>
        </p:nvSpPr>
        <p:spPr>
          <a:xfrm>
            <a:off x="402358" y="285750"/>
            <a:ext cx="81342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/>
              <a:t>Calculating Gradients</a:t>
            </a:r>
            <a:endParaRPr dirty="0"/>
          </a:p>
        </p:txBody>
      </p:sp>
      <p:sp>
        <p:nvSpPr>
          <p:cNvPr id="241" name="Google Shape;241;p27"/>
          <p:cNvSpPr txBox="1">
            <a:spLocks noGrp="1"/>
          </p:cNvSpPr>
          <p:nvPr>
            <p:ph type="subTitle" idx="2"/>
          </p:nvPr>
        </p:nvSpPr>
        <p:spPr>
          <a:xfrm>
            <a:off x="402325" y="1196977"/>
            <a:ext cx="782205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Backpropagation – Hidden Layers Have Multiple Paths</a:t>
            </a:r>
            <a:endParaRPr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7A1B12F-EA78-DFAE-8F59-5C25183E4613}"/>
              </a:ext>
            </a:extLst>
          </p:cNvPr>
          <p:cNvSpPr/>
          <p:nvPr/>
        </p:nvSpPr>
        <p:spPr>
          <a:xfrm>
            <a:off x="6273656" y="1434266"/>
            <a:ext cx="789866" cy="7898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Hidden1 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ADC4575-26B9-3760-B8A7-BCC851BD2113}"/>
              </a:ext>
            </a:extLst>
          </p:cNvPr>
          <p:cNvSpPr/>
          <p:nvPr/>
        </p:nvSpPr>
        <p:spPr>
          <a:xfrm>
            <a:off x="6273656" y="2514128"/>
            <a:ext cx="789865" cy="789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Hidden1 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175A2CC-EEDB-0069-562A-4D0C7619BDBB}"/>
              </a:ext>
            </a:extLst>
          </p:cNvPr>
          <p:cNvCxnSpPr>
            <a:cxnSpLocks/>
            <a:stCxn id="2" idx="6"/>
            <a:endCxn id="9" idx="2"/>
          </p:cNvCxnSpPr>
          <p:nvPr/>
        </p:nvCxnSpPr>
        <p:spPr>
          <a:xfrm>
            <a:off x="7063522" y="1829199"/>
            <a:ext cx="949274" cy="1079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AEDAA0D-1C76-4064-A3E5-C33EC87D194C}"/>
              </a:ext>
            </a:extLst>
          </p:cNvPr>
          <p:cNvCxnSpPr>
            <a:cxnSpLocks/>
            <a:stCxn id="3" idx="6"/>
            <a:endCxn id="8" idx="2"/>
          </p:cNvCxnSpPr>
          <p:nvPr/>
        </p:nvCxnSpPr>
        <p:spPr>
          <a:xfrm flipV="1">
            <a:off x="7063521" y="1829199"/>
            <a:ext cx="949275" cy="1079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0236A96-D977-56DA-E2E3-AA3F1382CC87}"/>
              </a:ext>
            </a:extLst>
          </p:cNvPr>
          <p:cNvSpPr txBox="1"/>
          <p:nvPr/>
        </p:nvSpPr>
        <p:spPr>
          <a:xfrm>
            <a:off x="7362226" y="1718888"/>
            <a:ext cx="4911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C8572B-A856-302E-FA28-242E0D22DA62}"/>
                  </a:ext>
                </a:extLst>
              </p:cNvPr>
              <p:cNvSpPr txBox="1"/>
              <p:nvPr/>
            </p:nvSpPr>
            <p:spPr>
              <a:xfrm>
                <a:off x="7050036" y="1466119"/>
                <a:ext cx="337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C8572B-A856-302E-FA28-242E0D22D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036" y="1466119"/>
                <a:ext cx="337022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6169D9-168D-727C-54B4-32F00DD37856}"/>
                  </a:ext>
                </a:extLst>
              </p:cNvPr>
              <p:cNvSpPr txBox="1"/>
              <p:nvPr/>
            </p:nvSpPr>
            <p:spPr>
              <a:xfrm>
                <a:off x="7023904" y="1944002"/>
                <a:ext cx="34747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6169D9-168D-727C-54B4-32F00DD37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904" y="1944002"/>
                <a:ext cx="34747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FEEF9768-E35C-EFA9-C74C-20BA4E1B3769}"/>
              </a:ext>
            </a:extLst>
          </p:cNvPr>
          <p:cNvSpPr/>
          <p:nvPr/>
        </p:nvSpPr>
        <p:spPr>
          <a:xfrm>
            <a:off x="8012796" y="1434266"/>
            <a:ext cx="789866" cy="7898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Hidden2 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5855D50-804D-29FA-B1FF-13D60C41FC24}"/>
              </a:ext>
            </a:extLst>
          </p:cNvPr>
          <p:cNvSpPr/>
          <p:nvPr/>
        </p:nvSpPr>
        <p:spPr>
          <a:xfrm>
            <a:off x="8012796" y="2514128"/>
            <a:ext cx="789865" cy="789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Hidden2 B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317A1C5-A0C6-9090-EAAE-08A25465E650}"/>
              </a:ext>
            </a:extLst>
          </p:cNvPr>
          <p:cNvCxnSpPr>
            <a:cxnSpLocks/>
            <a:stCxn id="2" idx="6"/>
            <a:endCxn id="8" idx="2"/>
          </p:cNvCxnSpPr>
          <p:nvPr/>
        </p:nvCxnSpPr>
        <p:spPr>
          <a:xfrm>
            <a:off x="7063522" y="1829199"/>
            <a:ext cx="9492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19F6239-E226-46B7-A810-676972DC53D2}"/>
              </a:ext>
            </a:extLst>
          </p:cNvPr>
          <p:cNvCxnSpPr>
            <a:cxnSpLocks/>
            <a:stCxn id="3" idx="6"/>
            <a:endCxn id="9" idx="2"/>
          </p:cNvCxnSpPr>
          <p:nvPr/>
        </p:nvCxnSpPr>
        <p:spPr>
          <a:xfrm>
            <a:off x="7063521" y="2909061"/>
            <a:ext cx="9492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6B07E98-A251-B99D-9FEE-979415A6E427}"/>
              </a:ext>
            </a:extLst>
          </p:cNvPr>
          <p:cNvCxnSpPr>
            <a:endCxn id="2" idx="2"/>
          </p:cNvCxnSpPr>
          <p:nvPr/>
        </p:nvCxnSpPr>
        <p:spPr>
          <a:xfrm>
            <a:off x="5977563" y="1829199"/>
            <a:ext cx="2960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7DB8B25-B670-9971-8E74-F8CCEAD8388D}"/>
              </a:ext>
            </a:extLst>
          </p:cNvPr>
          <p:cNvCxnSpPr/>
          <p:nvPr/>
        </p:nvCxnSpPr>
        <p:spPr>
          <a:xfrm>
            <a:off x="5977563" y="2953475"/>
            <a:ext cx="2960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8294723-63CB-93C2-2AED-9AA4CE970833}"/>
              </a:ext>
            </a:extLst>
          </p:cNvPr>
          <p:cNvCxnSpPr/>
          <p:nvPr/>
        </p:nvCxnSpPr>
        <p:spPr>
          <a:xfrm>
            <a:off x="8802661" y="1829199"/>
            <a:ext cx="2960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4B4989D-BD25-FD07-7B63-C1A91B10DF3E}"/>
              </a:ext>
            </a:extLst>
          </p:cNvPr>
          <p:cNvCxnSpPr/>
          <p:nvPr/>
        </p:nvCxnSpPr>
        <p:spPr>
          <a:xfrm>
            <a:off x="8802661" y="2920781"/>
            <a:ext cx="2960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8786F0C-5AB8-A46D-7D5B-358F14F36D2B}"/>
                  </a:ext>
                </a:extLst>
              </p:cNvPr>
              <p:cNvSpPr txBox="1"/>
              <p:nvPr/>
            </p:nvSpPr>
            <p:spPr>
              <a:xfrm>
                <a:off x="7012142" y="2355268"/>
                <a:ext cx="34747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8786F0C-5AB8-A46D-7D5B-358F14F36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2142" y="2355268"/>
                <a:ext cx="347472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8CAF26C-7F76-B9DB-9E51-1D64760E991A}"/>
                  </a:ext>
                </a:extLst>
              </p:cNvPr>
              <p:cNvSpPr txBox="1"/>
              <p:nvPr/>
            </p:nvSpPr>
            <p:spPr>
              <a:xfrm>
                <a:off x="7023456" y="2943747"/>
                <a:ext cx="34747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8CAF26C-7F76-B9DB-9E51-1D64760E9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456" y="2943747"/>
                <a:ext cx="347472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730E8B-D0AC-B14B-CE95-3EDFD67B2891}"/>
                  </a:ext>
                </a:extLst>
              </p:cNvPr>
              <p:cNvSpPr txBox="1"/>
              <p:nvPr/>
            </p:nvSpPr>
            <p:spPr>
              <a:xfrm>
                <a:off x="6005419" y="1489925"/>
                <a:ext cx="337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730E8B-D0AC-B14B-CE95-3EDFD67B2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419" y="1489925"/>
                <a:ext cx="337022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45B26B3-3C4D-C838-9E59-5B5910E3555A}"/>
                  </a:ext>
                </a:extLst>
              </p:cNvPr>
              <p:cNvSpPr txBox="1"/>
              <p:nvPr/>
            </p:nvSpPr>
            <p:spPr>
              <a:xfrm>
                <a:off x="6025901" y="2883471"/>
                <a:ext cx="337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45B26B3-3C4D-C838-9E59-5B5910E35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5901" y="2883471"/>
                <a:ext cx="337022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67F549F-7D18-9D2F-1E2A-720A4E822E08}"/>
                  </a:ext>
                </a:extLst>
              </p:cNvPr>
              <p:cNvSpPr txBox="1"/>
              <p:nvPr/>
            </p:nvSpPr>
            <p:spPr>
              <a:xfrm>
                <a:off x="7716704" y="1471047"/>
                <a:ext cx="337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67F549F-7D18-9D2F-1E2A-720A4E822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704" y="1471047"/>
                <a:ext cx="337022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91AB533-8FF9-04C3-66B7-C6DC064E5C6D}"/>
                  </a:ext>
                </a:extLst>
              </p:cNvPr>
              <p:cNvSpPr txBox="1"/>
              <p:nvPr/>
            </p:nvSpPr>
            <p:spPr>
              <a:xfrm>
                <a:off x="7724054" y="2900997"/>
                <a:ext cx="337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91AB533-8FF9-04C3-66B7-C6DC064E5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054" y="2900997"/>
                <a:ext cx="337022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5183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>
            <a:spLocks noGrp="1"/>
          </p:cNvSpPr>
          <p:nvPr>
            <p:ph type="title"/>
          </p:nvPr>
        </p:nvSpPr>
        <p:spPr>
          <a:xfrm>
            <a:off x="402358" y="285750"/>
            <a:ext cx="81342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/>
              <a:t>Calculating Gradients</a:t>
            </a:r>
            <a:endParaRPr dirty="0"/>
          </a:p>
        </p:txBody>
      </p:sp>
      <p:sp>
        <p:nvSpPr>
          <p:cNvPr id="241" name="Google Shape;241;p27"/>
          <p:cNvSpPr txBox="1">
            <a:spLocks noGrp="1"/>
          </p:cNvSpPr>
          <p:nvPr>
            <p:ph type="subTitle" idx="2"/>
          </p:nvPr>
        </p:nvSpPr>
        <p:spPr>
          <a:xfrm>
            <a:off x="402325" y="1196977"/>
            <a:ext cx="39486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Exercise 4 – Back Propagation</a:t>
            </a:r>
            <a:endParaRPr dirty="0"/>
          </a:p>
        </p:txBody>
      </p:sp>
      <p:sp>
        <p:nvSpPr>
          <p:cNvPr id="4" name="Google Shape;239;p27">
            <a:extLst>
              <a:ext uri="{FF2B5EF4-FFF2-40B4-BE49-F238E27FC236}">
                <a16:creationId xmlns:a16="http://schemas.microsoft.com/office/drawing/2014/main" id="{4A4EB1AD-0977-28B2-B4F9-2AB73F650F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2325" y="1658941"/>
            <a:ext cx="8132100" cy="27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-US" dirty="0"/>
              <a:t>Exercises are at: </a:t>
            </a:r>
            <a:r>
              <a:rPr lang="en-US" b="0" i="0" u="none" strike="noStrike" dirty="0">
                <a:effectLst/>
                <a:latin typeface="Slack-Lato"/>
                <a:hlinkClick r:id="rId3"/>
              </a:rPr>
              <a:t>https://github.com/electronicarts/cpp-ml-intro/tree/main/Exercises/4_Backprop</a:t>
            </a:r>
            <a:endParaRPr lang="en-US" dirty="0"/>
          </a:p>
          <a:p>
            <a:pPr marL="0" indent="0"/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 the chain rule to get the derivative of a nested function</a:t>
            </a:r>
          </a:p>
        </p:txBody>
      </p:sp>
    </p:spTree>
    <p:extLst>
      <p:ext uri="{BB962C8B-B14F-4D97-AF65-F5344CB8AC3E}">
        <p14:creationId xmlns:p14="http://schemas.microsoft.com/office/powerpoint/2010/main" val="788308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 txBox="1">
            <a:spLocks noGrp="1"/>
          </p:cNvSpPr>
          <p:nvPr>
            <p:ph type="body" idx="1"/>
          </p:nvPr>
        </p:nvSpPr>
        <p:spPr>
          <a:xfrm>
            <a:off x="402325" y="1658941"/>
            <a:ext cx="8132100" cy="27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-US" dirty="0">
                <a:solidFill>
                  <a:schemeClr val="accent4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Finite Differences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Pro: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You don’t need to know anything about internals of y=f(x)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Con: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very slow to evaluate f at many locations.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Con: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Only approximates derivatives and requires tuning an epsilon.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/>
            <a:r>
              <a:rPr lang="en-US" dirty="0">
                <a:solidFill>
                  <a:schemeClr val="accent4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Dual Numbers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Pro: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Exact derivatives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Meh: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y=f(x) needs to be templated to take dual numbers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Con: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Also very slow, and takes a lot of memory. One float per derivative!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/>
            <a:r>
              <a:rPr lang="en-US" dirty="0">
                <a:solidFill>
                  <a:schemeClr val="accent4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Backpropagation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Pro: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Very Fast, exact derivatives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Con: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Needs deep integration and knowledge of y=f(x) to apply chain rule at each step.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0" name="Google Shape;240;p27"/>
          <p:cNvSpPr txBox="1">
            <a:spLocks noGrp="1"/>
          </p:cNvSpPr>
          <p:nvPr>
            <p:ph type="title"/>
          </p:nvPr>
        </p:nvSpPr>
        <p:spPr>
          <a:xfrm>
            <a:off x="402358" y="285750"/>
            <a:ext cx="81342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/>
              <a:t>Calculating Gradients</a:t>
            </a:r>
            <a:endParaRPr dirty="0"/>
          </a:p>
        </p:txBody>
      </p:sp>
      <p:sp>
        <p:nvSpPr>
          <p:cNvPr id="241" name="Google Shape;241;p27"/>
          <p:cNvSpPr txBox="1">
            <a:spLocks noGrp="1"/>
          </p:cNvSpPr>
          <p:nvPr>
            <p:ph type="subTitle" idx="2"/>
          </p:nvPr>
        </p:nvSpPr>
        <p:spPr>
          <a:xfrm>
            <a:off x="402325" y="1196977"/>
            <a:ext cx="39486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Gradient Methods Comparison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16C625-C2B7-1184-D81D-408743887EF5}"/>
              </a:ext>
            </a:extLst>
          </p:cNvPr>
          <p:cNvSpPr txBox="1"/>
          <p:nvPr/>
        </p:nvSpPr>
        <p:spPr>
          <a:xfrm>
            <a:off x="5871989" y="1658814"/>
            <a:ext cx="31694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Note: You can mix these!</a:t>
            </a:r>
            <a:br>
              <a:rPr lang="en-US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E.g. Get a f’(x) with finite differences,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then use that in backprop.</a:t>
            </a:r>
          </a:p>
        </p:txBody>
      </p:sp>
    </p:spTree>
    <p:extLst>
      <p:ext uri="{BB962C8B-B14F-4D97-AF65-F5344CB8AC3E}">
        <p14:creationId xmlns:p14="http://schemas.microsoft.com/office/powerpoint/2010/main" val="28310402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>
            <a:spLocks noGrp="1"/>
          </p:cNvSpPr>
          <p:nvPr>
            <p:ph type="ctrTitle"/>
          </p:nvPr>
        </p:nvSpPr>
        <p:spPr>
          <a:xfrm>
            <a:off x="402324" y="742950"/>
            <a:ext cx="8558795" cy="3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Recipe For Recognizing Hand Drawn Digits</a:t>
            </a:r>
          </a:p>
        </p:txBody>
      </p:sp>
      <p:sp>
        <p:nvSpPr>
          <p:cNvPr id="204" name="Google Shape;204;p24"/>
          <p:cNvSpPr txBox="1">
            <a:spLocks noGrp="1"/>
          </p:cNvSpPr>
          <p:nvPr>
            <p:ph type="sldNum" idx="12"/>
          </p:nvPr>
        </p:nvSpPr>
        <p:spPr>
          <a:xfrm>
            <a:off x="4285681" y="4804573"/>
            <a:ext cx="548700" cy="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5592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Google Shape;239;p2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02325" y="1658941"/>
                <a:ext cx="8132100" cy="27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indent="0"/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Network Topology: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MNIST is 28x28 images, so 28*28 = 784 input neurons.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30 hidden layer neurons.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10 output neurons. The index of the largest output neuron is the digit recognized.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784+30+10 = 824 neurons total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23,820 weights, 40 bias values to optimize = 23,860 parameters to optimize</a:t>
                </a:r>
              </a:p>
              <a:p>
                <a:pPr marL="0" indent="0"/>
                <a:endParaRPr lang="en-US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/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Training Plan: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60,000 numbers for training data. 10,000 numbers for testing data.                                                                     ….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Activation function is sigmoid, instead of sign.</a:t>
                </a:r>
                <a:r>
                  <a:rPr lang="en-US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with derivative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m:rPr>
                        <m:lit/>
                      </m:rP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m:rPr>
                        <m:lit/>
                      </m:rP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30 epochs, mini batch size = 10, learning rate = 3.0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Network Cost Function: Sum of output neuron cost.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Neuron Cost Function: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lit/>
                      </m:rPr>
                      <a:rPr lang="en-U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𝑑𝑒𝑠𝑖𝑟𝑒𝑑𝑂𝑢𝑡𝑝𝑢𝑡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− 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𝑎𝑐𝑡𝑢𝑎𝑙𝑂𝑢𝑡𝑝𝑢𝑡</m:t>
                    </m:r>
                    <m:sSup>
                      <m:s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with derivative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𝑎𝑐𝑡𝑢𝑎𝑙𝑂𝑢𝑡𝑝𝑢𝑡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𝑑𝑒𝑠𝑖𝑟𝑒𝑑𝑂𝑢𝑡𝑝𝑢𝑡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/>
                <a:endParaRPr lang="en-US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9" name="Google Shape;239;p2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02325" y="1658941"/>
                <a:ext cx="8132100" cy="2746500"/>
              </a:xfrm>
              <a:prstGeom prst="rect">
                <a:avLst/>
              </a:prstGeom>
              <a:blipFill>
                <a:blip r:embed="rId3"/>
                <a:stretch>
                  <a:fillRect l="-1124" t="-11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0" name="Google Shape;240;p27"/>
          <p:cNvSpPr txBox="1">
            <a:spLocks noGrp="1"/>
          </p:cNvSpPr>
          <p:nvPr>
            <p:ph type="title"/>
          </p:nvPr>
        </p:nvSpPr>
        <p:spPr>
          <a:xfrm>
            <a:off x="402358" y="285750"/>
            <a:ext cx="81342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/>
              <a:t>Recognizing Hand Drawn Digits</a:t>
            </a:r>
            <a:endParaRPr dirty="0"/>
          </a:p>
        </p:txBody>
      </p:sp>
      <p:sp>
        <p:nvSpPr>
          <p:cNvPr id="241" name="Google Shape;241;p27"/>
          <p:cNvSpPr txBox="1">
            <a:spLocks noGrp="1"/>
          </p:cNvSpPr>
          <p:nvPr>
            <p:ph type="subTitle" idx="2"/>
          </p:nvPr>
        </p:nvSpPr>
        <p:spPr>
          <a:xfrm>
            <a:off x="402325" y="1196977"/>
            <a:ext cx="39486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Training Recipe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9F2A8C-6C90-234D-9C1C-71C2CE501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101993"/>
            <a:ext cx="266700" cy="266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753876-C348-2E47-94CA-2056C2B940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7290" y="3113423"/>
            <a:ext cx="266700" cy="266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620F72-3C08-460F-B616-28D62510E3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2580" y="3113423"/>
            <a:ext cx="266700" cy="266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D4DC49-41C3-E0AC-6394-DCB021EDB5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7870" y="3101993"/>
            <a:ext cx="266700" cy="266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D1D753-6754-36E2-B408-52DA0BAF0D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4061" y="3101993"/>
            <a:ext cx="2667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180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 txBox="1">
            <a:spLocks noGrp="1"/>
          </p:cNvSpPr>
          <p:nvPr>
            <p:ph type="body" idx="1"/>
          </p:nvPr>
        </p:nvSpPr>
        <p:spPr>
          <a:xfrm>
            <a:off x="402325" y="1658941"/>
            <a:ext cx="8132100" cy="27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95.27% accuracy on the 10,000 testing data images</a:t>
            </a:r>
          </a:p>
          <a:p>
            <a:pPr marL="0" indent="0"/>
            <a:endParaRPr lang="en-US" dirty="0"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/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Finite differences: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23,860 evaluations (double for central differences) across 18 cores, skipping input weights where input is 0.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Training time: Forward: 6 hours.  Central: 11.5 hours.</a:t>
            </a:r>
          </a:p>
          <a:p>
            <a:pPr marL="0" indent="0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/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Dual Numbers: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Implemented a “sparse dual number” class (busted the stack with locals!), pooled stack allocator, and more.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Training time: 28.5 hours</a:t>
            </a:r>
          </a:p>
          <a:p>
            <a:pPr marL="0" indent="0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/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Backprop: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Training time: 90 seconds.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Would be fun to try these on GPU…</a:t>
            </a:r>
          </a:p>
          <a:p>
            <a:pPr marL="0" indent="0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0" name="Google Shape;240;p27"/>
          <p:cNvSpPr txBox="1">
            <a:spLocks noGrp="1"/>
          </p:cNvSpPr>
          <p:nvPr>
            <p:ph type="title"/>
          </p:nvPr>
        </p:nvSpPr>
        <p:spPr>
          <a:xfrm>
            <a:off x="402358" y="285750"/>
            <a:ext cx="81342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/>
              <a:t>Recognizing Hand Drawn Digits</a:t>
            </a:r>
            <a:endParaRPr dirty="0"/>
          </a:p>
        </p:txBody>
      </p:sp>
      <p:sp>
        <p:nvSpPr>
          <p:cNvPr id="241" name="Google Shape;241;p27"/>
          <p:cNvSpPr txBox="1">
            <a:spLocks noGrp="1"/>
          </p:cNvSpPr>
          <p:nvPr>
            <p:ph type="subTitle" idx="2"/>
          </p:nvPr>
        </p:nvSpPr>
        <p:spPr>
          <a:xfrm>
            <a:off x="402325" y="1196977"/>
            <a:ext cx="39486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Training Results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9483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6"/>
          <p:cNvSpPr txBox="1">
            <a:spLocks noGrp="1"/>
          </p:cNvSpPr>
          <p:nvPr>
            <p:ph type="subTitle" idx="1"/>
          </p:nvPr>
        </p:nvSpPr>
        <p:spPr>
          <a:xfrm>
            <a:off x="402325" y="1196973"/>
            <a:ext cx="3948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1. Multi-Layer </a:t>
            </a:r>
            <a:r>
              <a:rPr lang="en-US" dirty="0" err="1"/>
              <a:t>Perceptrons</a:t>
            </a:r>
            <a:endParaRPr dirty="0"/>
          </a:p>
        </p:txBody>
      </p:sp>
      <p:sp>
        <p:nvSpPr>
          <p:cNvPr id="222" name="Google Shape;222;p26"/>
          <p:cNvSpPr txBox="1">
            <a:spLocks noGrp="1"/>
          </p:cNvSpPr>
          <p:nvPr>
            <p:ph type="subTitle" idx="2"/>
          </p:nvPr>
        </p:nvSpPr>
        <p:spPr>
          <a:xfrm>
            <a:off x="403080" y="1457832"/>
            <a:ext cx="3948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 dirty="0"/>
              <a:t>MLPs are the classic type of neural network.</a:t>
            </a:r>
          </a:p>
        </p:txBody>
      </p:sp>
      <p:sp>
        <p:nvSpPr>
          <p:cNvPr id="223" name="Google Shape;223;p26"/>
          <p:cNvSpPr txBox="1">
            <a:spLocks noGrp="1"/>
          </p:cNvSpPr>
          <p:nvPr>
            <p:ph type="subTitle" idx="3"/>
          </p:nvPr>
        </p:nvSpPr>
        <p:spPr>
          <a:xfrm>
            <a:off x="4654938" y="1196975"/>
            <a:ext cx="38787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4. Recipe For Recognizing Hand Drawn Digits</a:t>
            </a:r>
            <a:endParaRPr dirty="0"/>
          </a:p>
        </p:txBody>
      </p:sp>
      <p:sp>
        <p:nvSpPr>
          <p:cNvPr id="224" name="Google Shape;224;p26"/>
          <p:cNvSpPr txBox="1">
            <a:spLocks noGrp="1"/>
          </p:cNvSpPr>
          <p:nvPr>
            <p:ph type="subTitle" idx="4"/>
          </p:nvPr>
        </p:nvSpPr>
        <p:spPr>
          <a:xfrm>
            <a:off x="4655674" y="1457835"/>
            <a:ext cx="3877964" cy="4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 dirty="0"/>
              <a:t>Just like momma used to make!</a:t>
            </a:r>
          </a:p>
          <a:p>
            <a:pPr marL="22860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+mj-lt"/>
              <a:buAutoNum type="alphaLcParenR"/>
            </a:pPr>
            <a:r>
              <a:rPr lang="en-US" dirty="0"/>
              <a:t>Standalone C++ to train a MLP.</a:t>
            </a:r>
          </a:p>
          <a:p>
            <a:pPr marL="22860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+mj-lt"/>
              <a:buAutoNum type="alphaLcParenR"/>
            </a:pPr>
            <a:r>
              <a:rPr lang="en-US" dirty="0"/>
              <a:t>C++ DX12 Application to see it in action.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/>
          </a:p>
        </p:txBody>
      </p:sp>
      <p:sp>
        <p:nvSpPr>
          <p:cNvPr id="225" name="Google Shape;225;p26"/>
          <p:cNvSpPr txBox="1">
            <a:spLocks noGrp="1"/>
          </p:cNvSpPr>
          <p:nvPr>
            <p:ph type="subTitle" idx="5"/>
          </p:nvPr>
        </p:nvSpPr>
        <p:spPr>
          <a:xfrm>
            <a:off x="402325" y="2115933"/>
            <a:ext cx="3948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2. Gradient Descent</a:t>
            </a:r>
            <a:endParaRPr dirty="0"/>
          </a:p>
        </p:txBody>
      </p:sp>
      <p:sp>
        <p:nvSpPr>
          <p:cNvPr id="226" name="Google Shape;226;p26"/>
          <p:cNvSpPr txBox="1">
            <a:spLocks noGrp="1"/>
          </p:cNvSpPr>
          <p:nvPr>
            <p:ph type="subTitle" idx="6"/>
          </p:nvPr>
        </p:nvSpPr>
        <p:spPr>
          <a:xfrm>
            <a:off x="403080" y="2373129"/>
            <a:ext cx="3948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 dirty="0"/>
              <a:t>Optimization is finding the x that gives the lowest y=f(x) value.</a:t>
            </a:r>
            <a:br>
              <a:rPr lang="en-US" dirty="0"/>
            </a:br>
            <a:r>
              <a:rPr lang="en-US" dirty="0"/>
              <a:t>Gradient descent is starting at a random x and rolling downhill.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lang="en-US" dirty="0"/>
          </a:p>
        </p:txBody>
      </p:sp>
      <p:sp>
        <p:nvSpPr>
          <p:cNvPr id="229" name="Google Shape;229;p26"/>
          <p:cNvSpPr txBox="1">
            <a:spLocks noGrp="1"/>
          </p:cNvSpPr>
          <p:nvPr>
            <p:ph type="subTitle" idx="9"/>
          </p:nvPr>
        </p:nvSpPr>
        <p:spPr>
          <a:xfrm>
            <a:off x="402325" y="3027567"/>
            <a:ext cx="3948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3. Three Methods For Calculating Gradients</a:t>
            </a:r>
            <a:endParaRPr dirty="0"/>
          </a:p>
        </p:txBody>
      </p:sp>
      <p:sp>
        <p:nvSpPr>
          <p:cNvPr id="230" name="Google Shape;230;p26"/>
          <p:cNvSpPr txBox="1">
            <a:spLocks noGrp="1"/>
          </p:cNvSpPr>
          <p:nvPr>
            <p:ph type="subTitle" idx="13"/>
          </p:nvPr>
        </p:nvSpPr>
        <p:spPr>
          <a:xfrm>
            <a:off x="403080" y="3288426"/>
            <a:ext cx="3948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 dirty="0"/>
              <a:t>Finite Differences (easy mode), Dual Numbers, and Backpropagation (pro mode).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/>
          </a:p>
        </p:txBody>
      </p:sp>
      <p:sp>
        <p:nvSpPr>
          <p:cNvPr id="233" name="Google Shape;233;p26"/>
          <p:cNvSpPr txBox="1">
            <a:spLocks noGrp="1"/>
          </p:cNvSpPr>
          <p:nvPr>
            <p:ph type="title"/>
          </p:nvPr>
        </p:nvSpPr>
        <p:spPr>
          <a:xfrm>
            <a:off x="403080" y="285750"/>
            <a:ext cx="81312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>
                <a:solidFill>
                  <a:schemeClr val="dk2"/>
                </a:solidFill>
              </a:rPr>
              <a:t>Overview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34" name="Google Shape;234;p26"/>
          <p:cNvSpPr/>
          <p:nvPr/>
        </p:nvSpPr>
        <p:spPr>
          <a:xfrm>
            <a:off x="9045900" y="3946925"/>
            <a:ext cx="98100" cy="915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4D4550-58B1-A39D-554E-638EE824ADBC}"/>
              </a:ext>
            </a:extLst>
          </p:cNvPr>
          <p:cNvSpPr txBox="1"/>
          <p:nvPr/>
        </p:nvSpPr>
        <p:spPr>
          <a:xfrm>
            <a:off x="0" y="4284617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Code And Exercises are at</a:t>
            </a:r>
            <a:r>
              <a:rPr lang="en-US" dirty="0"/>
              <a:t> </a:t>
            </a:r>
            <a:r>
              <a:rPr lang="en-US" b="0" i="0" u="none" strike="noStrike" dirty="0">
                <a:effectLst/>
                <a:latin typeface="Slack-Lato"/>
                <a:hlinkClick r:id="rId3"/>
              </a:rPr>
              <a:t>https://github.com/electronicarts/cpp-ml-intro/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0461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>
            <a:spLocks noGrp="1"/>
          </p:cNvSpPr>
          <p:nvPr>
            <p:ph type="title"/>
          </p:nvPr>
        </p:nvSpPr>
        <p:spPr>
          <a:xfrm>
            <a:off x="402358" y="285750"/>
            <a:ext cx="81342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/>
              <a:t>Recognizing Hand Drawn Digits</a:t>
            </a:r>
            <a:endParaRPr dirty="0"/>
          </a:p>
        </p:txBody>
      </p:sp>
      <p:sp>
        <p:nvSpPr>
          <p:cNvPr id="241" name="Google Shape;241;p27"/>
          <p:cNvSpPr txBox="1">
            <a:spLocks noGrp="1"/>
          </p:cNvSpPr>
          <p:nvPr>
            <p:ph type="subTitle" idx="2"/>
          </p:nvPr>
        </p:nvSpPr>
        <p:spPr>
          <a:xfrm>
            <a:off x="402324" y="1196977"/>
            <a:ext cx="5632715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DX12 Demo Render Graph</a:t>
            </a:r>
            <a:endParaRPr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5DCB3B-7A21-356F-56B5-5AE0388DB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18" y="1490145"/>
            <a:ext cx="8848308" cy="2163209"/>
          </a:xfrm>
          <a:prstGeom prst="rect">
            <a:avLst/>
          </a:prstGeom>
        </p:spPr>
      </p:pic>
      <p:sp>
        <p:nvSpPr>
          <p:cNvPr id="13" name="Google Shape;239;p27">
            <a:extLst>
              <a:ext uri="{FF2B5EF4-FFF2-40B4-BE49-F238E27FC236}">
                <a16:creationId xmlns:a16="http://schemas.microsoft.com/office/drawing/2014/main" id="{A201CFE8-587F-8E49-C7F4-77E001E1F7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2325" y="3746427"/>
            <a:ext cx="8132100" cy="659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Only “Hidden Layer” and “Output Layer” compute shaders are running the network, the rest is UI.</a:t>
            </a:r>
          </a:p>
          <a:p>
            <a:pPr marL="0" indent="0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NN Weights = 93KB float buffer.</a:t>
            </a:r>
            <a:b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Training and Demo code at: </a:t>
            </a:r>
            <a:r>
              <a:rPr lang="en-US" b="0" i="0" u="none" strike="noStrike" dirty="0">
                <a:effectLst/>
                <a:latin typeface="Slack-Lato"/>
                <a:hlinkClick r:id="rId4"/>
              </a:rPr>
              <a:t>https://github.com/electronicarts/cpp-ml-intro/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2267D90-5420-8D57-DEED-89E911D4F6C3}"/>
                  </a:ext>
                </a:extLst>
              </p14:cNvPr>
              <p14:cNvContentPartPr/>
              <p14:nvPr/>
            </p14:nvContentPartPr>
            <p14:xfrm>
              <a:off x="4402430" y="1838026"/>
              <a:ext cx="2829960" cy="1261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2267D90-5420-8D57-DEED-89E911D4F6C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93430" y="1829386"/>
                <a:ext cx="2847600" cy="127908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80AA184-93AA-5458-648D-273F6879B104}"/>
              </a:ext>
            </a:extLst>
          </p:cNvPr>
          <p:cNvSpPr txBox="1"/>
          <p:nvPr/>
        </p:nvSpPr>
        <p:spPr>
          <a:xfrm>
            <a:off x="4958660" y="1450350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Run Neural Net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48582DC-7B5E-EC78-AF71-584E3B0BDEBB}"/>
                  </a:ext>
                </a:extLst>
              </p14:cNvPr>
              <p14:cNvContentPartPr/>
              <p14:nvPr/>
            </p14:nvContentPartPr>
            <p14:xfrm>
              <a:off x="5711030" y="1714186"/>
              <a:ext cx="21240" cy="125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48582DC-7B5E-EC78-AF71-584E3B0BDEB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02030" y="1705186"/>
                <a:ext cx="3888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0C4F428-6ED9-26C5-3BED-737E372C7882}"/>
                  </a:ext>
                </a:extLst>
              </p14:cNvPr>
              <p14:cNvContentPartPr/>
              <p14:nvPr/>
            </p14:nvContentPartPr>
            <p14:xfrm>
              <a:off x="3363830" y="2601226"/>
              <a:ext cx="842400" cy="403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0C4F428-6ED9-26C5-3BED-737E372C788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55190" y="2592586"/>
                <a:ext cx="860040" cy="4212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CC409DD-2D0B-1928-DE11-AE1DB0D9D234}"/>
              </a:ext>
            </a:extLst>
          </p:cNvPr>
          <p:cNvSpPr txBox="1"/>
          <p:nvPr/>
        </p:nvSpPr>
        <p:spPr>
          <a:xfrm>
            <a:off x="2739941" y="2649117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93KB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86BE61F-19CD-0405-B520-3D6E578CA1CB}"/>
                  </a:ext>
                </a:extLst>
              </p14:cNvPr>
              <p14:cNvContentPartPr/>
              <p14:nvPr/>
            </p14:nvContentPartPr>
            <p14:xfrm>
              <a:off x="3278870" y="2821186"/>
              <a:ext cx="86400" cy="5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86BE61F-19CD-0405-B520-3D6E578CA1C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69870" y="2812186"/>
                <a:ext cx="104040" cy="2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70412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>
            <a:spLocks noGrp="1"/>
          </p:cNvSpPr>
          <p:nvPr>
            <p:ph type="title"/>
          </p:nvPr>
        </p:nvSpPr>
        <p:spPr>
          <a:xfrm>
            <a:off x="402358" y="285750"/>
            <a:ext cx="81342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/>
              <a:t>Recognizing Hand Drawn Digits</a:t>
            </a:r>
            <a:endParaRPr dirty="0"/>
          </a:p>
        </p:txBody>
      </p:sp>
      <p:sp>
        <p:nvSpPr>
          <p:cNvPr id="241" name="Google Shape;241;p27"/>
          <p:cNvSpPr txBox="1">
            <a:spLocks noGrp="1"/>
          </p:cNvSpPr>
          <p:nvPr>
            <p:ph type="subTitle" idx="2"/>
          </p:nvPr>
        </p:nvSpPr>
        <p:spPr>
          <a:xfrm>
            <a:off x="402325" y="1196977"/>
            <a:ext cx="39486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DX12 Demo In Action!</a:t>
            </a:r>
            <a:br>
              <a:rPr lang="en-US" dirty="0"/>
            </a:br>
            <a:r>
              <a:rPr lang="en-US" dirty="0"/>
              <a:t>(RTX 3090)</a:t>
            </a:r>
            <a:br>
              <a:rPr lang="en-US" dirty="0"/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5F67B7-3847-9AD2-1787-83F7B893C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458" y="649648"/>
            <a:ext cx="5239739" cy="42081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DC0638-A1EA-47D7-8C29-429275F6B8D2}"/>
              </a:ext>
            </a:extLst>
          </p:cNvPr>
          <p:cNvSpPr txBox="1"/>
          <p:nvPr/>
        </p:nvSpPr>
        <p:spPr>
          <a:xfrm>
            <a:off x="6688183" y="303580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283</a:t>
            </a:r>
            <a:r>
              <a:rPr lang="el-GR" b="0" i="0" dirty="0">
                <a:solidFill>
                  <a:schemeClr val="accent4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μ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s!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37FE721-F551-9356-A5A2-A13AC0405230}"/>
                  </a:ext>
                </a:extLst>
              </p14:cNvPr>
              <p14:cNvContentPartPr/>
              <p14:nvPr/>
            </p14:nvContentPartPr>
            <p14:xfrm>
              <a:off x="7059682" y="2565226"/>
              <a:ext cx="297720" cy="507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37FE721-F551-9356-A5A2-A13AC040523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50682" y="2556226"/>
                <a:ext cx="315360" cy="52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5A20D1A4-1ED9-35C1-C561-9D5618AAD3EB}"/>
              </a:ext>
            </a:extLst>
          </p:cNvPr>
          <p:cNvGrpSpPr/>
          <p:nvPr/>
        </p:nvGrpSpPr>
        <p:grpSpPr>
          <a:xfrm>
            <a:off x="7168762" y="2522026"/>
            <a:ext cx="104760" cy="138960"/>
            <a:chOff x="7168762" y="2522026"/>
            <a:chExt cx="104760" cy="13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91449FF-B76B-3695-D1C3-0B8CE95CA3BF}"/>
                    </a:ext>
                  </a:extLst>
                </p14:cNvPr>
                <p14:cNvContentPartPr/>
                <p14:nvPr/>
              </p14:nvContentPartPr>
              <p14:xfrm>
                <a:off x="7168762" y="2522026"/>
                <a:ext cx="54360" cy="138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91449FF-B76B-3695-D1C3-0B8CE95CA3B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59762" y="2513386"/>
                  <a:ext cx="720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826C569-8E72-632A-CE69-2475937E766D}"/>
                    </a:ext>
                  </a:extLst>
                </p14:cNvPr>
                <p14:cNvContentPartPr/>
                <p14:nvPr/>
              </p14:nvContentPartPr>
              <p14:xfrm>
                <a:off x="7232122" y="2561986"/>
                <a:ext cx="41400" cy="9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826C569-8E72-632A-CE69-2475937E766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23482" y="2552986"/>
                  <a:ext cx="59040" cy="26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305951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 txBox="1">
            <a:spLocks noGrp="1"/>
          </p:cNvSpPr>
          <p:nvPr>
            <p:ph type="body" idx="1"/>
          </p:nvPr>
        </p:nvSpPr>
        <p:spPr>
          <a:xfrm>
            <a:off x="402325" y="1658941"/>
            <a:ext cx="8132100" cy="27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stuff isn’t so scary!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Backprop is nice but isn’t the only way.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Training is slow but using trained data (inference) can be extremely fast. Very runtime friendly.</a:t>
            </a:r>
          </a:p>
          <a:p>
            <a:pPr marL="0" indent="0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/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Where To Go From here?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Try adding momentum, or implement ADAM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Try another activation function, like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selu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Try a convolutional neural network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Cifar-10 images instead of MNIST digits (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https://www.cs.toronto.edu/~kriz/cifar.htm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ONNXRuntime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with EA wrapper!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/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 are many Game Dev experts at EA and many ML experts too.  If we can bridge the gap, we can make amazing things happen!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#machine-learning-se-sig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Training code, demo code, and exercises at </a:t>
            </a:r>
            <a:r>
              <a:rPr lang="en-US" b="0" i="0" u="none" strike="noStrike" dirty="0">
                <a:effectLst/>
                <a:latin typeface="Slack-Lato"/>
                <a:hlinkClick r:id="rId4"/>
              </a:rPr>
              <a:t>https://github.com/electronicarts/cpp-ml-intro/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0" name="Google Shape;240;p27"/>
          <p:cNvSpPr txBox="1">
            <a:spLocks noGrp="1"/>
          </p:cNvSpPr>
          <p:nvPr>
            <p:ph type="title"/>
          </p:nvPr>
        </p:nvSpPr>
        <p:spPr>
          <a:xfrm>
            <a:off x="402358" y="285750"/>
            <a:ext cx="81342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/>
              <a:t>ML Introduction For Game Devs</a:t>
            </a:r>
            <a:endParaRPr dirty="0"/>
          </a:p>
        </p:txBody>
      </p:sp>
      <p:sp>
        <p:nvSpPr>
          <p:cNvPr id="241" name="Google Shape;241;p27"/>
          <p:cNvSpPr txBox="1">
            <a:spLocks noGrp="1"/>
          </p:cNvSpPr>
          <p:nvPr>
            <p:ph type="subTitle" idx="2"/>
          </p:nvPr>
        </p:nvSpPr>
        <p:spPr>
          <a:xfrm>
            <a:off x="402325" y="1196977"/>
            <a:ext cx="39486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Closing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7406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9"/>
          <p:cNvSpPr txBox="1">
            <a:spLocks noGrp="1"/>
          </p:cNvSpPr>
          <p:nvPr>
            <p:ph type="ctrTitle"/>
          </p:nvPr>
        </p:nvSpPr>
        <p:spPr>
          <a:xfrm>
            <a:off x="402325" y="286250"/>
            <a:ext cx="5178300" cy="27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6000"/>
              <a:t>Thank you!</a:t>
            </a:r>
            <a:endParaRPr/>
          </a:p>
        </p:txBody>
      </p:sp>
      <p:sp>
        <p:nvSpPr>
          <p:cNvPr id="363" name="Google Shape;363;p39"/>
          <p:cNvSpPr txBox="1">
            <a:spLocks noGrp="1"/>
          </p:cNvSpPr>
          <p:nvPr>
            <p:ph type="subTitle" idx="1"/>
          </p:nvPr>
        </p:nvSpPr>
        <p:spPr>
          <a:xfrm>
            <a:off x="402324" y="3018574"/>
            <a:ext cx="4983000" cy="9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Check out the Machina AI site for more info.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20300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>
            <a:spLocks noGrp="1"/>
          </p:cNvSpPr>
          <p:nvPr>
            <p:ph type="ctrTitle"/>
          </p:nvPr>
        </p:nvSpPr>
        <p:spPr>
          <a:xfrm>
            <a:off x="402325" y="742950"/>
            <a:ext cx="5514000" cy="3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>
                <a:solidFill>
                  <a:schemeClr val="accent6"/>
                </a:solidFill>
              </a:rPr>
              <a:t>Multi-Layer </a:t>
            </a:r>
            <a:r>
              <a:rPr lang="en-US" dirty="0" err="1">
                <a:solidFill>
                  <a:schemeClr val="accent6"/>
                </a:solidFill>
              </a:rPr>
              <a:t>Perceptrons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204" name="Google Shape;204;p24"/>
          <p:cNvSpPr txBox="1">
            <a:spLocks noGrp="1"/>
          </p:cNvSpPr>
          <p:nvPr>
            <p:ph type="sldNum" idx="12"/>
          </p:nvPr>
        </p:nvSpPr>
        <p:spPr>
          <a:xfrm>
            <a:off x="4285681" y="4804573"/>
            <a:ext cx="548700" cy="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8779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Google Shape;239;p2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02325" y="1658977"/>
                <a:ext cx="8132100" cy="27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A </a:t>
                </a:r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Layer</a:t>
                </a:r>
                <a:r>
                  <a:rPr lang="en-US" dirty="0"/>
                  <a:t> is a group of neurons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The layers have connections between all neurons so are </a:t>
                </a:r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Fully Connected</a:t>
                </a:r>
                <a:r>
                  <a:rPr lang="en-US" dirty="0"/>
                  <a:t>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The </a:t>
                </a:r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Weights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) are the strength of connections between nodes. They are </a:t>
                </a:r>
                <a:br>
                  <a:rPr lang="en-US" dirty="0"/>
                </a:br>
                <a:r>
                  <a:rPr lang="en-US" dirty="0"/>
                  <a:t>multiplied by the inputs and summed up, and the </a:t>
                </a:r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Bias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) is added in to make</a:t>
                </a:r>
                <a:br>
                  <a:rPr lang="en-US" dirty="0"/>
                </a:br>
                <a:r>
                  <a:rPr lang="en-US" dirty="0"/>
                  <a:t>the neuron’s output value.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Every neuron’s output goes through a nonlinear </a:t>
                </a:r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Activation Function</a:t>
                </a:r>
                <a:r>
                  <a:rPr lang="en-US" dirty="0"/>
                  <a:t> before</a:t>
                </a:r>
                <a:br>
                  <a:rPr lang="en-US" dirty="0"/>
                </a:br>
                <a:r>
                  <a:rPr lang="en-US" dirty="0"/>
                  <a:t>the next layer uses the value.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Perceptrons</a:t>
                </a:r>
                <a:r>
                  <a:rPr lang="en-US" dirty="0"/>
                  <a:t> take a float vector in and give an integer out, so are </a:t>
                </a:r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Binary Classifiers</a:t>
                </a:r>
                <a:r>
                  <a:rPr lang="en-US" dirty="0"/>
                  <a:t>.</a:t>
                </a:r>
              </a:p>
              <a:p>
                <a:pPr marL="171450" lvl="0" indent="-1714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100"/>
                  <a:buFont typeface="Arial" panose="020B0604020202020204" pitchFamily="34" charset="0"/>
                  <a:buChar char="•"/>
                </a:pPr>
                <a:r>
                  <a:rPr lang="en-US" dirty="0"/>
                  <a:t>When training a network we give it input and expected output, which makes it</a:t>
                </a:r>
                <a:br>
                  <a:rPr lang="en-US" dirty="0"/>
                </a:br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Supervised Learning</a:t>
                </a:r>
                <a:r>
                  <a:rPr lang="en-US" dirty="0"/>
                  <a:t>.</a:t>
                </a:r>
              </a:p>
              <a:p>
                <a:pPr marL="171450" lvl="0" indent="-1714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100"/>
                  <a:buFont typeface="Arial" panose="020B0604020202020204" pitchFamily="34" charset="0"/>
                  <a:buChar char="•"/>
                </a:pPr>
                <a:r>
                  <a:rPr lang="en-US" dirty="0"/>
                  <a:t>Going once through the entire training data is called an </a:t>
                </a:r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Epoch</a:t>
                </a:r>
                <a:r>
                  <a:rPr lang="en-US" dirty="0"/>
                  <a:t>.</a:t>
                </a:r>
              </a:p>
              <a:p>
                <a:pPr marL="171450" lvl="0" indent="-1714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100"/>
                  <a:buFont typeface="Arial" panose="020B0604020202020204" pitchFamily="34" charset="0"/>
                  <a:buChar char="•"/>
                </a:pPr>
                <a:r>
                  <a:rPr lang="en-US" dirty="0"/>
                  <a:t>Updating weights and biases several times during an epoch is called </a:t>
                </a:r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Mini-Batching</a:t>
                </a:r>
                <a:r>
                  <a:rPr lang="en-US" dirty="0"/>
                  <a:t>.</a:t>
                </a:r>
              </a:p>
              <a:p>
                <a:pPr marL="171450" lvl="0" indent="-1714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100"/>
                  <a:buFont typeface="Arial" panose="020B0604020202020204" pitchFamily="34" charset="0"/>
                  <a:buChar char="•"/>
                </a:pPr>
                <a:r>
                  <a:rPr lang="en-US" dirty="0"/>
                  <a:t>How much you update the weights during training is called the </a:t>
                </a:r>
                <a:r>
                  <a:rPr lang="en-US" dirty="0">
                    <a:solidFill>
                      <a:schemeClr val="accent4">
                        <a:lumMod val="50000"/>
                      </a:schemeClr>
                    </a:solidFill>
                  </a:rPr>
                  <a:t>Learning Rate</a:t>
                </a:r>
                <a:r>
                  <a:rPr lang="en-US" dirty="0"/>
                  <a:t>.</a:t>
                </a: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100"/>
                </a:pPr>
                <a:endParaRPr lang="en-US" dirty="0"/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100"/>
                </a:pPr>
                <a:endParaRPr lang="en-US" dirty="0"/>
              </a:p>
            </p:txBody>
          </p:sp>
        </mc:Choice>
        <mc:Fallback xmlns="">
          <p:sp>
            <p:nvSpPr>
              <p:cNvPr id="239" name="Google Shape;239;p2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02325" y="1658977"/>
                <a:ext cx="8132100" cy="2746500"/>
              </a:xfrm>
              <a:prstGeom prst="rect">
                <a:avLst/>
              </a:prstGeom>
              <a:blipFill>
                <a:blip r:embed="rId3"/>
                <a:stretch>
                  <a:fillRect l="-1049" t="-8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0" name="Google Shape;240;p27"/>
          <p:cNvSpPr txBox="1">
            <a:spLocks noGrp="1"/>
          </p:cNvSpPr>
          <p:nvPr>
            <p:ph type="title"/>
          </p:nvPr>
        </p:nvSpPr>
        <p:spPr>
          <a:xfrm>
            <a:off x="402358" y="285750"/>
            <a:ext cx="81342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/>
              <a:t>Multi-Layer </a:t>
            </a:r>
            <a:r>
              <a:rPr lang="en-US" dirty="0" err="1"/>
              <a:t>Perceptrons</a:t>
            </a:r>
            <a:endParaRPr dirty="0"/>
          </a:p>
        </p:txBody>
      </p:sp>
      <p:sp>
        <p:nvSpPr>
          <p:cNvPr id="241" name="Google Shape;241;p27"/>
          <p:cNvSpPr txBox="1">
            <a:spLocks noGrp="1"/>
          </p:cNvSpPr>
          <p:nvPr>
            <p:ph type="subTitle" idx="2"/>
          </p:nvPr>
        </p:nvSpPr>
        <p:spPr>
          <a:xfrm>
            <a:off x="402325" y="1196977"/>
            <a:ext cx="39486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Terminology</a:t>
            </a:r>
            <a:endParaRPr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C617FE6-B7E1-06E4-DDD3-8807B0EA5E51}"/>
              </a:ext>
            </a:extLst>
          </p:cNvPr>
          <p:cNvSpPr/>
          <p:nvPr/>
        </p:nvSpPr>
        <p:spPr>
          <a:xfrm>
            <a:off x="5925190" y="1089378"/>
            <a:ext cx="789866" cy="7898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Input 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682072E-CF61-4ABE-96F6-9BF142585C08}"/>
              </a:ext>
            </a:extLst>
          </p:cNvPr>
          <p:cNvSpPr/>
          <p:nvPr/>
        </p:nvSpPr>
        <p:spPr>
          <a:xfrm>
            <a:off x="5925190" y="1981135"/>
            <a:ext cx="789865" cy="789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Input 2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DD77F5B-1199-51E2-0069-7CF7DCAF17CB}"/>
              </a:ext>
            </a:extLst>
          </p:cNvPr>
          <p:cNvSpPr/>
          <p:nvPr/>
        </p:nvSpPr>
        <p:spPr>
          <a:xfrm>
            <a:off x="5925190" y="2866699"/>
            <a:ext cx="789865" cy="789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Input 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301A507-DF1B-4A43-0A97-D0DC1EE9A5AF}"/>
              </a:ext>
            </a:extLst>
          </p:cNvPr>
          <p:cNvSpPr/>
          <p:nvPr/>
        </p:nvSpPr>
        <p:spPr>
          <a:xfrm>
            <a:off x="7530191" y="1562277"/>
            <a:ext cx="789866" cy="7898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Output 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AA1EA0B-8CF3-A62D-5EBE-AE0C765813F0}"/>
              </a:ext>
            </a:extLst>
          </p:cNvPr>
          <p:cNvSpPr/>
          <p:nvPr/>
        </p:nvSpPr>
        <p:spPr>
          <a:xfrm>
            <a:off x="7530191" y="2423917"/>
            <a:ext cx="789866" cy="7898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Output 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0F2394-5A2C-439F-3577-7DE5A931071B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>
            <a:off x="6715056" y="1484311"/>
            <a:ext cx="815135" cy="472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95DA55-E29F-B58D-FC28-7F5848DEA7BB}"/>
              </a:ext>
            </a:extLst>
          </p:cNvPr>
          <p:cNvCxnSpPr>
            <a:cxnSpLocks/>
            <a:stCxn id="2" idx="6"/>
            <a:endCxn id="8" idx="2"/>
          </p:cNvCxnSpPr>
          <p:nvPr/>
        </p:nvCxnSpPr>
        <p:spPr>
          <a:xfrm>
            <a:off x="6715056" y="1484311"/>
            <a:ext cx="815135" cy="1334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0FB0242-0C2E-7238-5221-2E1AE5082730}"/>
              </a:ext>
            </a:extLst>
          </p:cNvPr>
          <p:cNvCxnSpPr>
            <a:cxnSpLocks/>
            <a:stCxn id="3" idx="6"/>
            <a:endCxn id="7" idx="2"/>
          </p:cNvCxnSpPr>
          <p:nvPr/>
        </p:nvCxnSpPr>
        <p:spPr>
          <a:xfrm flipV="1">
            <a:off x="6715055" y="1957210"/>
            <a:ext cx="815136" cy="418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21AE8F-555B-8FE5-0E8A-91D7C9D42FF2}"/>
              </a:ext>
            </a:extLst>
          </p:cNvPr>
          <p:cNvCxnSpPr>
            <a:cxnSpLocks/>
            <a:stCxn id="3" idx="6"/>
            <a:endCxn id="8" idx="2"/>
          </p:cNvCxnSpPr>
          <p:nvPr/>
        </p:nvCxnSpPr>
        <p:spPr>
          <a:xfrm>
            <a:off x="6715055" y="2376068"/>
            <a:ext cx="815136" cy="442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0A6EA7F-3F96-1534-8942-B85BA55BD3CE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 flipV="1">
            <a:off x="6715055" y="1957210"/>
            <a:ext cx="815136" cy="130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C2A1DA3-FB56-E64E-C8BA-EC08CC42946C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 flipV="1">
            <a:off x="6715055" y="2818850"/>
            <a:ext cx="815136" cy="442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0" name="TextBox 229">
            <a:extLst>
              <a:ext uri="{FF2B5EF4-FFF2-40B4-BE49-F238E27FC236}">
                <a16:creationId xmlns:a16="http://schemas.microsoft.com/office/drawing/2014/main" id="{C10A12E1-5378-D626-D69C-4705921B9803}"/>
              </a:ext>
            </a:extLst>
          </p:cNvPr>
          <p:cNvSpPr txBox="1"/>
          <p:nvPr/>
        </p:nvSpPr>
        <p:spPr>
          <a:xfrm>
            <a:off x="5780551" y="73802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Layer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E75075D-0BE0-A98D-2476-82474162CF5B}"/>
              </a:ext>
            </a:extLst>
          </p:cNvPr>
          <p:cNvSpPr txBox="1"/>
          <p:nvPr/>
        </p:nvSpPr>
        <p:spPr>
          <a:xfrm>
            <a:off x="7315822" y="738023"/>
            <a:ext cx="121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9653AED3-16CD-2CD6-7B46-39A97EE77BE2}"/>
                  </a:ext>
                </a:extLst>
              </p:cNvPr>
              <p:cNvSpPr txBox="1"/>
              <p:nvPr/>
            </p:nvSpPr>
            <p:spPr>
              <a:xfrm>
                <a:off x="6648464" y="1293706"/>
                <a:ext cx="410174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9653AED3-16CD-2CD6-7B46-39A97EE77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8464" y="1293706"/>
                <a:ext cx="410174" cy="317203"/>
              </a:xfrm>
              <a:prstGeom prst="rect">
                <a:avLst/>
              </a:prstGeom>
              <a:blipFill>
                <a:blip r:embed="rId4"/>
                <a:stretch>
                  <a:fillRect r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623B967C-D2BE-08CE-B4A0-01ECA4D395C1}"/>
                  </a:ext>
                </a:extLst>
              </p:cNvPr>
              <p:cNvSpPr txBox="1"/>
              <p:nvPr/>
            </p:nvSpPr>
            <p:spPr>
              <a:xfrm>
                <a:off x="6646713" y="1578045"/>
                <a:ext cx="475910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623B967C-D2BE-08CE-B4A0-01ECA4D39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713" y="1578045"/>
                <a:ext cx="475910" cy="3172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B837CDF7-703D-445C-2551-4F2DBA05FEB4}"/>
                  </a:ext>
                </a:extLst>
              </p:cNvPr>
              <p:cNvSpPr txBox="1"/>
              <p:nvPr/>
            </p:nvSpPr>
            <p:spPr>
              <a:xfrm>
                <a:off x="6648464" y="2054571"/>
                <a:ext cx="448480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B837CDF7-703D-445C-2551-4F2DBA05F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8464" y="2054571"/>
                <a:ext cx="448480" cy="3172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2036A740-886A-C105-3A07-DDD5F35B91ED}"/>
                  </a:ext>
                </a:extLst>
              </p:cNvPr>
              <p:cNvSpPr txBox="1"/>
              <p:nvPr/>
            </p:nvSpPr>
            <p:spPr>
              <a:xfrm>
                <a:off x="6634079" y="2335580"/>
                <a:ext cx="446750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2036A740-886A-C105-3A07-DDD5F35B9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079" y="2335580"/>
                <a:ext cx="446750" cy="3172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5B5CAB79-8A3B-206E-8E95-11F5E4A92B38}"/>
                  </a:ext>
                </a:extLst>
              </p:cNvPr>
              <p:cNvSpPr txBox="1"/>
              <p:nvPr/>
            </p:nvSpPr>
            <p:spPr>
              <a:xfrm>
                <a:off x="6623433" y="2819126"/>
                <a:ext cx="436299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5B5CAB79-8A3B-206E-8E95-11F5E4A92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433" y="2819126"/>
                <a:ext cx="436299" cy="3172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E43EAC9F-22FD-1993-2FDD-ECEB1488F04B}"/>
                  </a:ext>
                </a:extLst>
              </p:cNvPr>
              <p:cNvSpPr txBox="1"/>
              <p:nvPr/>
            </p:nvSpPr>
            <p:spPr>
              <a:xfrm>
                <a:off x="6649748" y="3137772"/>
                <a:ext cx="472875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E43EAC9F-22FD-1993-2FDD-ECEB1488F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48" y="3137772"/>
                <a:ext cx="472875" cy="31720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3950604C-4751-61BF-A7FE-7C44C633616E}"/>
                  </a:ext>
                </a:extLst>
              </p:cNvPr>
              <p:cNvSpPr txBox="1"/>
              <p:nvPr/>
            </p:nvSpPr>
            <p:spPr>
              <a:xfrm>
                <a:off x="7283727" y="1779397"/>
                <a:ext cx="2847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3950604C-4751-61BF-A7FE-7C44C6336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727" y="1779397"/>
                <a:ext cx="284770" cy="307777"/>
              </a:xfrm>
              <a:prstGeom prst="rect">
                <a:avLst/>
              </a:prstGeom>
              <a:blipFill>
                <a:blip r:embed="rId10"/>
                <a:stretch>
                  <a:fillRect r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3E52AE68-9013-7874-BF95-2D158F6CAF5F}"/>
                  </a:ext>
                </a:extLst>
              </p:cNvPr>
              <p:cNvSpPr txBox="1"/>
              <p:nvPr/>
            </p:nvSpPr>
            <p:spPr>
              <a:xfrm>
                <a:off x="7284602" y="2617111"/>
                <a:ext cx="31089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3E52AE68-9013-7874-BF95-2D158F6CA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602" y="2617111"/>
                <a:ext cx="310896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441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39;p27">
            <a:extLst>
              <a:ext uri="{FF2B5EF4-FFF2-40B4-BE49-F238E27FC236}">
                <a16:creationId xmlns:a16="http://schemas.microsoft.com/office/drawing/2014/main" id="{452E091F-C762-7B6D-4057-E03F3E2C7481}"/>
              </a:ext>
            </a:extLst>
          </p:cNvPr>
          <p:cNvSpPr txBox="1">
            <a:spLocks/>
          </p:cNvSpPr>
          <p:nvPr/>
        </p:nvSpPr>
        <p:spPr>
          <a:xfrm>
            <a:off x="554725" y="1811377"/>
            <a:ext cx="8132100" cy="27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1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US" dirty="0"/>
              <a:t>Calculating Output[</a:t>
            </a:r>
            <a:r>
              <a:rPr lang="en-US" dirty="0" err="1"/>
              <a:t>i</a:t>
            </a:r>
            <a:r>
              <a:rPr lang="en-US" dirty="0"/>
              <a:t>]:</a:t>
            </a:r>
          </a:p>
          <a:p>
            <a:pPr marL="228600">
              <a:buFont typeface="+mj-lt"/>
              <a:buAutoNum type="arabicPeriod"/>
            </a:pPr>
            <a:r>
              <a:rPr lang="en-US" dirty="0"/>
              <a:t>Sum up Input[j] * Weight[j] for all input neurons.</a:t>
            </a:r>
          </a:p>
          <a:p>
            <a:pPr marL="228600">
              <a:buFont typeface="+mj-lt"/>
              <a:buAutoNum type="arabicPeriod"/>
            </a:pPr>
            <a:r>
              <a:rPr lang="en-US" dirty="0"/>
              <a:t>Add the bias for output node: Bias[</a:t>
            </a:r>
            <a:r>
              <a:rPr lang="en-US" dirty="0" err="1"/>
              <a:t>i</a:t>
            </a:r>
            <a:r>
              <a:rPr lang="en-US" dirty="0"/>
              <a:t>].</a:t>
            </a:r>
          </a:p>
          <a:p>
            <a:pPr marL="228600">
              <a:buFont typeface="+mj-lt"/>
              <a:buAutoNum type="arabicPeriod"/>
            </a:pPr>
            <a:r>
              <a:rPr lang="en-US" dirty="0"/>
              <a:t>Put that through the activation function (return sign).</a:t>
            </a:r>
          </a:p>
        </p:txBody>
      </p:sp>
      <p:sp>
        <p:nvSpPr>
          <p:cNvPr id="239" name="Google Shape;239;p27"/>
          <p:cNvSpPr txBox="1">
            <a:spLocks noGrp="1"/>
          </p:cNvSpPr>
          <p:nvPr>
            <p:ph type="body" idx="1"/>
          </p:nvPr>
        </p:nvSpPr>
        <p:spPr>
          <a:xfrm>
            <a:off x="402325" y="1658977"/>
            <a:ext cx="8132100" cy="27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endParaRPr lang="en-US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endParaRPr lang="en-US" dirty="0"/>
          </a:p>
        </p:txBody>
      </p:sp>
      <p:sp>
        <p:nvSpPr>
          <p:cNvPr id="240" name="Google Shape;240;p27"/>
          <p:cNvSpPr txBox="1">
            <a:spLocks noGrp="1"/>
          </p:cNvSpPr>
          <p:nvPr>
            <p:ph type="title"/>
          </p:nvPr>
        </p:nvSpPr>
        <p:spPr>
          <a:xfrm>
            <a:off x="402358" y="285750"/>
            <a:ext cx="81342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/>
              <a:t>Multi-Layer </a:t>
            </a:r>
            <a:r>
              <a:rPr lang="en-US" dirty="0" err="1"/>
              <a:t>Perceptrons</a:t>
            </a:r>
            <a:endParaRPr dirty="0"/>
          </a:p>
        </p:txBody>
      </p:sp>
      <p:sp>
        <p:nvSpPr>
          <p:cNvPr id="241" name="Google Shape;241;p27"/>
          <p:cNvSpPr txBox="1">
            <a:spLocks noGrp="1"/>
          </p:cNvSpPr>
          <p:nvPr>
            <p:ph type="subTitle" idx="2"/>
          </p:nvPr>
        </p:nvSpPr>
        <p:spPr>
          <a:xfrm>
            <a:off x="402325" y="1196977"/>
            <a:ext cx="39486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Perceptron Inference (Evaluation / Execution)</a:t>
            </a:r>
            <a:endParaRPr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AF35150-7082-FF92-2D6A-06D5218C9CC5}"/>
              </a:ext>
            </a:extLst>
          </p:cNvPr>
          <p:cNvSpPr/>
          <p:nvPr/>
        </p:nvSpPr>
        <p:spPr>
          <a:xfrm>
            <a:off x="5925190" y="1089378"/>
            <a:ext cx="789866" cy="7898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Input 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0C5F607-8782-9CC4-CF49-AE7955FEAA13}"/>
              </a:ext>
            </a:extLst>
          </p:cNvPr>
          <p:cNvSpPr/>
          <p:nvPr/>
        </p:nvSpPr>
        <p:spPr>
          <a:xfrm>
            <a:off x="5925190" y="1981135"/>
            <a:ext cx="789865" cy="789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Input 2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892DD3D-9A70-B10E-CCEE-CAE83AC85CE9}"/>
              </a:ext>
            </a:extLst>
          </p:cNvPr>
          <p:cNvSpPr/>
          <p:nvPr/>
        </p:nvSpPr>
        <p:spPr>
          <a:xfrm>
            <a:off x="5925190" y="2866699"/>
            <a:ext cx="789865" cy="789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Input 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134694F-99ED-39D7-5C32-09CF262C3DD7}"/>
              </a:ext>
            </a:extLst>
          </p:cNvPr>
          <p:cNvSpPr/>
          <p:nvPr/>
        </p:nvSpPr>
        <p:spPr>
          <a:xfrm>
            <a:off x="7530191" y="1562277"/>
            <a:ext cx="789866" cy="7898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Output 1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33AA376-7002-46B8-9AD3-9A7268400C1C}"/>
              </a:ext>
            </a:extLst>
          </p:cNvPr>
          <p:cNvSpPr/>
          <p:nvPr/>
        </p:nvSpPr>
        <p:spPr>
          <a:xfrm>
            <a:off x="7530191" y="2423917"/>
            <a:ext cx="789866" cy="7898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Output 2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ACB4744-EA98-F42F-BA2A-C02A1E9795E0}"/>
              </a:ext>
            </a:extLst>
          </p:cNvPr>
          <p:cNvCxnSpPr>
            <a:cxnSpLocks/>
            <a:stCxn id="30" idx="6"/>
            <a:endCxn id="33" idx="2"/>
          </p:cNvCxnSpPr>
          <p:nvPr/>
        </p:nvCxnSpPr>
        <p:spPr>
          <a:xfrm>
            <a:off x="6715056" y="1484311"/>
            <a:ext cx="815135" cy="472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299B141-5A38-DAB3-5736-31C78C37BCB9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>
          <a:xfrm>
            <a:off x="6715056" y="1484311"/>
            <a:ext cx="815135" cy="1334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5E776C6-78CF-EA82-8EE3-193CCED56460}"/>
              </a:ext>
            </a:extLst>
          </p:cNvPr>
          <p:cNvCxnSpPr>
            <a:cxnSpLocks/>
            <a:stCxn id="31" idx="6"/>
            <a:endCxn id="33" idx="2"/>
          </p:cNvCxnSpPr>
          <p:nvPr/>
        </p:nvCxnSpPr>
        <p:spPr>
          <a:xfrm flipV="1">
            <a:off x="6715055" y="1957210"/>
            <a:ext cx="815136" cy="418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6B7EECD-ACD5-50EC-C3E7-C0722C2E3096}"/>
              </a:ext>
            </a:extLst>
          </p:cNvPr>
          <p:cNvCxnSpPr>
            <a:cxnSpLocks/>
            <a:stCxn id="31" idx="6"/>
            <a:endCxn id="34" idx="2"/>
          </p:cNvCxnSpPr>
          <p:nvPr/>
        </p:nvCxnSpPr>
        <p:spPr>
          <a:xfrm>
            <a:off x="6715055" y="2376068"/>
            <a:ext cx="815136" cy="442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C6D327B-B373-D709-ADDC-66272082A998}"/>
              </a:ext>
            </a:extLst>
          </p:cNvPr>
          <p:cNvCxnSpPr>
            <a:cxnSpLocks/>
            <a:stCxn id="32" idx="6"/>
            <a:endCxn id="33" idx="2"/>
          </p:cNvCxnSpPr>
          <p:nvPr/>
        </p:nvCxnSpPr>
        <p:spPr>
          <a:xfrm flipV="1">
            <a:off x="6715055" y="1957210"/>
            <a:ext cx="815136" cy="130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FF65868-0E3C-2ECC-D3DB-F07BE1EC200D}"/>
              </a:ext>
            </a:extLst>
          </p:cNvPr>
          <p:cNvCxnSpPr>
            <a:cxnSpLocks/>
            <a:stCxn id="32" idx="6"/>
            <a:endCxn id="34" idx="2"/>
          </p:cNvCxnSpPr>
          <p:nvPr/>
        </p:nvCxnSpPr>
        <p:spPr>
          <a:xfrm flipV="1">
            <a:off x="6715055" y="2818850"/>
            <a:ext cx="815136" cy="442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F6B56F0-99FE-19AD-DF53-DFF0260612D4}"/>
              </a:ext>
            </a:extLst>
          </p:cNvPr>
          <p:cNvSpPr txBox="1"/>
          <p:nvPr/>
        </p:nvSpPr>
        <p:spPr>
          <a:xfrm>
            <a:off x="5780551" y="73802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Layer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F69953-D87F-7E2D-03D4-1EE41B1ACC96}"/>
              </a:ext>
            </a:extLst>
          </p:cNvPr>
          <p:cNvSpPr txBox="1"/>
          <p:nvPr/>
        </p:nvSpPr>
        <p:spPr>
          <a:xfrm>
            <a:off x="7315822" y="738023"/>
            <a:ext cx="121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D9213BB-BE2C-8830-E922-42B10E4B569A}"/>
                  </a:ext>
                </a:extLst>
              </p:cNvPr>
              <p:cNvSpPr txBox="1"/>
              <p:nvPr/>
            </p:nvSpPr>
            <p:spPr>
              <a:xfrm>
                <a:off x="6648464" y="1293706"/>
                <a:ext cx="410174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D9213BB-BE2C-8830-E922-42B10E4B5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8464" y="1293706"/>
                <a:ext cx="410174" cy="317203"/>
              </a:xfrm>
              <a:prstGeom prst="rect">
                <a:avLst/>
              </a:prstGeom>
              <a:blipFill>
                <a:blip r:embed="rId3"/>
                <a:stretch>
                  <a:fillRect r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80870F3-6F88-4DA6-5029-10C4E05C2358}"/>
                  </a:ext>
                </a:extLst>
              </p:cNvPr>
              <p:cNvSpPr txBox="1"/>
              <p:nvPr/>
            </p:nvSpPr>
            <p:spPr>
              <a:xfrm>
                <a:off x="6646713" y="1578045"/>
                <a:ext cx="475910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80870F3-6F88-4DA6-5029-10C4E05C2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713" y="1578045"/>
                <a:ext cx="475910" cy="317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02F951-547E-5A6B-622C-4C5972E70CC8}"/>
                  </a:ext>
                </a:extLst>
              </p:cNvPr>
              <p:cNvSpPr txBox="1"/>
              <p:nvPr/>
            </p:nvSpPr>
            <p:spPr>
              <a:xfrm>
                <a:off x="6648464" y="2054571"/>
                <a:ext cx="448480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02F951-547E-5A6B-622C-4C5972E70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8464" y="2054571"/>
                <a:ext cx="448480" cy="3172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9680B8A-67F8-2D6C-25AD-FC035ADF6D73}"/>
                  </a:ext>
                </a:extLst>
              </p:cNvPr>
              <p:cNvSpPr txBox="1"/>
              <p:nvPr/>
            </p:nvSpPr>
            <p:spPr>
              <a:xfrm>
                <a:off x="6634079" y="2335580"/>
                <a:ext cx="446750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9680B8A-67F8-2D6C-25AD-FC035ADF6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079" y="2335580"/>
                <a:ext cx="446750" cy="3172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39BF6D4-93C6-C7DB-9657-9498D1B1A0C8}"/>
                  </a:ext>
                </a:extLst>
              </p:cNvPr>
              <p:cNvSpPr txBox="1"/>
              <p:nvPr/>
            </p:nvSpPr>
            <p:spPr>
              <a:xfrm>
                <a:off x="6623433" y="2819126"/>
                <a:ext cx="436299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39BF6D4-93C6-C7DB-9657-9498D1B1A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433" y="2819126"/>
                <a:ext cx="436299" cy="3172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CF735A7-4CC7-4F5A-D1D0-DB89A759124F}"/>
                  </a:ext>
                </a:extLst>
              </p:cNvPr>
              <p:cNvSpPr txBox="1"/>
              <p:nvPr/>
            </p:nvSpPr>
            <p:spPr>
              <a:xfrm>
                <a:off x="6649748" y="3137772"/>
                <a:ext cx="472875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CF735A7-4CC7-4F5A-D1D0-DB89A7591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48" y="3137772"/>
                <a:ext cx="472875" cy="3172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A7B82D8-4580-6203-26A8-EF98DE694677}"/>
                  </a:ext>
                </a:extLst>
              </p:cNvPr>
              <p:cNvSpPr txBox="1"/>
              <p:nvPr/>
            </p:nvSpPr>
            <p:spPr>
              <a:xfrm>
                <a:off x="7283727" y="1779397"/>
                <a:ext cx="2847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A7B82D8-4580-6203-26A8-EF98DE694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727" y="1779397"/>
                <a:ext cx="284770" cy="307777"/>
              </a:xfrm>
              <a:prstGeom prst="rect">
                <a:avLst/>
              </a:prstGeom>
              <a:blipFill>
                <a:blip r:embed="rId9"/>
                <a:stretch>
                  <a:fillRect r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3F6E5F9-AF87-2CCB-FF71-497E18E5A760}"/>
                  </a:ext>
                </a:extLst>
              </p:cNvPr>
              <p:cNvSpPr txBox="1"/>
              <p:nvPr/>
            </p:nvSpPr>
            <p:spPr>
              <a:xfrm>
                <a:off x="7284602" y="2617111"/>
                <a:ext cx="31089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3F6E5F9-AF87-2CCB-FF71-497E18E5A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602" y="2617111"/>
                <a:ext cx="310896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2" name="Picture 51">
            <a:extLst>
              <a:ext uri="{FF2B5EF4-FFF2-40B4-BE49-F238E27FC236}">
                <a16:creationId xmlns:a16="http://schemas.microsoft.com/office/drawing/2014/main" id="{27D5C32D-E506-46DD-E32B-59FD165444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0689" y="2617111"/>
            <a:ext cx="4370268" cy="95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229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39;p27">
            <a:extLst>
              <a:ext uri="{FF2B5EF4-FFF2-40B4-BE49-F238E27FC236}">
                <a16:creationId xmlns:a16="http://schemas.microsoft.com/office/drawing/2014/main" id="{452E091F-C762-7B6D-4057-E03F3E2C7481}"/>
              </a:ext>
            </a:extLst>
          </p:cNvPr>
          <p:cNvSpPr txBox="1">
            <a:spLocks/>
          </p:cNvSpPr>
          <p:nvPr/>
        </p:nvSpPr>
        <p:spPr>
          <a:xfrm>
            <a:off x="554725" y="1498073"/>
            <a:ext cx="8132100" cy="3059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1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>
              <a:buFont typeface="Arial" panose="020B0604020202020204" pitchFamily="34" charset="0"/>
              <a:buChar char="•"/>
            </a:pPr>
            <a:r>
              <a:rPr lang="en-US" dirty="0"/>
              <a:t>Let </a:t>
            </a:r>
            <a:r>
              <a:rPr lang="en-US" b="1" i="1" dirty="0"/>
              <a:t>Input</a:t>
            </a:r>
            <a:r>
              <a:rPr lang="en-US" dirty="0"/>
              <a:t> be (Input, 1)</a:t>
            </a:r>
          </a:p>
          <a:p>
            <a:pPr marL="228600">
              <a:buFont typeface="Arial" panose="020B0604020202020204" pitchFamily="34" charset="0"/>
              <a:buChar char="•"/>
            </a:pPr>
            <a:r>
              <a:rPr lang="en-US" dirty="0"/>
              <a:t>Let </a:t>
            </a:r>
            <a:r>
              <a:rPr lang="en-US" b="1" i="1" dirty="0"/>
              <a:t>Weights</a:t>
            </a:r>
            <a:r>
              <a:rPr lang="en-US" dirty="0"/>
              <a:t> be (Weights, Bias)</a:t>
            </a:r>
          </a:p>
          <a:p>
            <a:pPr marL="228600">
              <a:buFont typeface="Arial" panose="020B0604020202020204" pitchFamily="34" charset="0"/>
              <a:buChar char="•"/>
            </a:pPr>
            <a:r>
              <a:rPr lang="en-US" dirty="0"/>
              <a:t>Output[</a:t>
            </a:r>
            <a:r>
              <a:rPr lang="en-US" dirty="0" err="1"/>
              <a:t>i</a:t>
            </a:r>
            <a:r>
              <a:rPr lang="en-US" dirty="0"/>
              <a:t>] = Sign(Dot(</a:t>
            </a:r>
            <a:r>
              <a:rPr lang="en-US" b="1" i="1" dirty="0"/>
              <a:t>Input</a:t>
            </a:r>
            <a:r>
              <a:rPr lang="en-US" dirty="0"/>
              <a:t>, </a:t>
            </a:r>
            <a:r>
              <a:rPr lang="en-US" b="1" i="1" dirty="0"/>
              <a:t>Weights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]))</a:t>
            </a:r>
          </a:p>
          <a:p>
            <a:pPr marL="228600">
              <a:buFont typeface="Arial" panose="020B0604020202020204" pitchFamily="34" charset="0"/>
              <a:buChar char="•"/>
            </a:pPr>
            <a:endParaRPr lang="en-US" dirty="0"/>
          </a:p>
          <a:p>
            <a:pPr marL="228600">
              <a:buFont typeface="Arial" panose="020B0604020202020204" pitchFamily="34" charset="0"/>
              <a:buChar char="•"/>
            </a:pPr>
            <a:endParaRPr lang="en-US" dirty="0"/>
          </a:p>
          <a:p>
            <a:pPr marL="228600">
              <a:buFont typeface="Arial" panose="020B0604020202020204" pitchFamily="34" charset="0"/>
              <a:buChar char="•"/>
            </a:pPr>
            <a:endParaRPr lang="en-US" dirty="0"/>
          </a:p>
          <a:p>
            <a:pPr marL="228600">
              <a:buFont typeface="Arial" panose="020B0604020202020204" pitchFamily="34" charset="0"/>
              <a:buChar char="•"/>
            </a:pPr>
            <a:endParaRPr lang="en-US" dirty="0"/>
          </a:p>
          <a:p>
            <a:pPr marL="228600">
              <a:buFont typeface="Arial" panose="020B0604020202020204" pitchFamily="34" charset="0"/>
              <a:buChar char="•"/>
            </a:pPr>
            <a:r>
              <a:rPr lang="en-US" dirty="0"/>
              <a:t>Getting both outputs is 2 dot products, aka 1 matrix multiply.</a:t>
            </a:r>
          </a:p>
        </p:txBody>
      </p:sp>
      <p:sp>
        <p:nvSpPr>
          <p:cNvPr id="240" name="Google Shape;240;p27"/>
          <p:cNvSpPr txBox="1">
            <a:spLocks noGrp="1"/>
          </p:cNvSpPr>
          <p:nvPr>
            <p:ph type="title"/>
          </p:nvPr>
        </p:nvSpPr>
        <p:spPr>
          <a:xfrm>
            <a:off x="402358" y="285750"/>
            <a:ext cx="81342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/>
              <a:t>Multi-Layer </a:t>
            </a:r>
            <a:r>
              <a:rPr lang="en-US" dirty="0" err="1"/>
              <a:t>Perceptrons</a:t>
            </a:r>
            <a:endParaRPr dirty="0"/>
          </a:p>
        </p:txBody>
      </p:sp>
      <p:sp>
        <p:nvSpPr>
          <p:cNvPr id="241" name="Google Shape;241;p27"/>
          <p:cNvSpPr txBox="1">
            <a:spLocks noGrp="1"/>
          </p:cNvSpPr>
          <p:nvPr>
            <p:ph type="subTitle" idx="2"/>
          </p:nvPr>
        </p:nvSpPr>
        <p:spPr>
          <a:xfrm>
            <a:off x="402325" y="1196977"/>
            <a:ext cx="4370268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Perceptron Inference As Dot Product</a:t>
            </a:r>
            <a:endParaRPr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AF35150-7082-FF92-2D6A-06D5218C9CC5}"/>
              </a:ext>
            </a:extLst>
          </p:cNvPr>
          <p:cNvSpPr/>
          <p:nvPr/>
        </p:nvSpPr>
        <p:spPr>
          <a:xfrm>
            <a:off x="5925190" y="1089378"/>
            <a:ext cx="789866" cy="7898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Input 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0C5F607-8782-9CC4-CF49-AE7955FEAA13}"/>
              </a:ext>
            </a:extLst>
          </p:cNvPr>
          <p:cNvSpPr/>
          <p:nvPr/>
        </p:nvSpPr>
        <p:spPr>
          <a:xfrm>
            <a:off x="5925190" y="1981135"/>
            <a:ext cx="789865" cy="789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Input 2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892DD3D-9A70-B10E-CCEE-CAE83AC85CE9}"/>
              </a:ext>
            </a:extLst>
          </p:cNvPr>
          <p:cNvSpPr/>
          <p:nvPr/>
        </p:nvSpPr>
        <p:spPr>
          <a:xfrm>
            <a:off x="5925190" y="2866699"/>
            <a:ext cx="789865" cy="789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Input 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134694F-99ED-39D7-5C32-09CF262C3DD7}"/>
              </a:ext>
            </a:extLst>
          </p:cNvPr>
          <p:cNvSpPr/>
          <p:nvPr/>
        </p:nvSpPr>
        <p:spPr>
          <a:xfrm>
            <a:off x="7530191" y="1562277"/>
            <a:ext cx="789866" cy="7898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Output 1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33AA376-7002-46B8-9AD3-9A7268400C1C}"/>
              </a:ext>
            </a:extLst>
          </p:cNvPr>
          <p:cNvSpPr/>
          <p:nvPr/>
        </p:nvSpPr>
        <p:spPr>
          <a:xfrm>
            <a:off x="7530191" y="2423917"/>
            <a:ext cx="789866" cy="7898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Output 2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ACB4744-EA98-F42F-BA2A-C02A1E9795E0}"/>
              </a:ext>
            </a:extLst>
          </p:cNvPr>
          <p:cNvCxnSpPr>
            <a:cxnSpLocks/>
            <a:stCxn id="30" idx="6"/>
            <a:endCxn id="33" idx="2"/>
          </p:cNvCxnSpPr>
          <p:nvPr/>
        </p:nvCxnSpPr>
        <p:spPr>
          <a:xfrm>
            <a:off x="6715056" y="1484311"/>
            <a:ext cx="815135" cy="472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299B141-5A38-DAB3-5736-31C78C37BCB9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>
          <a:xfrm>
            <a:off x="6715056" y="1484311"/>
            <a:ext cx="815135" cy="1334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5E776C6-78CF-EA82-8EE3-193CCED56460}"/>
              </a:ext>
            </a:extLst>
          </p:cNvPr>
          <p:cNvCxnSpPr>
            <a:cxnSpLocks/>
            <a:stCxn id="31" idx="6"/>
            <a:endCxn id="33" idx="2"/>
          </p:cNvCxnSpPr>
          <p:nvPr/>
        </p:nvCxnSpPr>
        <p:spPr>
          <a:xfrm flipV="1">
            <a:off x="6715055" y="1957210"/>
            <a:ext cx="815136" cy="418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6B7EECD-ACD5-50EC-C3E7-C0722C2E3096}"/>
              </a:ext>
            </a:extLst>
          </p:cNvPr>
          <p:cNvCxnSpPr>
            <a:cxnSpLocks/>
            <a:stCxn id="31" idx="6"/>
            <a:endCxn id="34" idx="2"/>
          </p:cNvCxnSpPr>
          <p:nvPr/>
        </p:nvCxnSpPr>
        <p:spPr>
          <a:xfrm>
            <a:off x="6715055" y="2376068"/>
            <a:ext cx="815136" cy="442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C6D327B-B373-D709-ADDC-66272082A998}"/>
              </a:ext>
            </a:extLst>
          </p:cNvPr>
          <p:cNvCxnSpPr>
            <a:cxnSpLocks/>
            <a:stCxn id="32" idx="6"/>
            <a:endCxn id="33" idx="2"/>
          </p:cNvCxnSpPr>
          <p:nvPr/>
        </p:nvCxnSpPr>
        <p:spPr>
          <a:xfrm flipV="1">
            <a:off x="6715055" y="1957210"/>
            <a:ext cx="815136" cy="130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FF65868-0E3C-2ECC-D3DB-F07BE1EC200D}"/>
              </a:ext>
            </a:extLst>
          </p:cNvPr>
          <p:cNvCxnSpPr>
            <a:cxnSpLocks/>
            <a:stCxn id="32" idx="6"/>
            <a:endCxn id="34" idx="2"/>
          </p:cNvCxnSpPr>
          <p:nvPr/>
        </p:nvCxnSpPr>
        <p:spPr>
          <a:xfrm flipV="1">
            <a:off x="6715055" y="2818850"/>
            <a:ext cx="815136" cy="442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F6B56F0-99FE-19AD-DF53-DFF0260612D4}"/>
              </a:ext>
            </a:extLst>
          </p:cNvPr>
          <p:cNvSpPr txBox="1"/>
          <p:nvPr/>
        </p:nvSpPr>
        <p:spPr>
          <a:xfrm>
            <a:off x="5780551" y="73802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Layer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F69953-D87F-7E2D-03D4-1EE41B1ACC96}"/>
              </a:ext>
            </a:extLst>
          </p:cNvPr>
          <p:cNvSpPr txBox="1"/>
          <p:nvPr/>
        </p:nvSpPr>
        <p:spPr>
          <a:xfrm>
            <a:off x="7315822" y="738023"/>
            <a:ext cx="121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D9213BB-BE2C-8830-E922-42B10E4B569A}"/>
                  </a:ext>
                </a:extLst>
              </p:cNvPr>
              <p:cNvSpPr txBox="1"/>
              <p:nvPr/>
            </p:nvSpPr>
            <p:spPr>
              <a:xfrm>
                <a:off x="6648464" y="1293706"/>
                <a:ext cx="410174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D9213BB-BE2C-8830-E922-42B10E4B5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8464" y="1293706"/>
                <a:ext cx="410174" cy="317203"/>
              </a:xfrm>
              <a:prstGeom prst="rect">
                <a:avLst/>
              </a:prstGeom>
              <a:blipFill>
                <a:blip r:embed="rId3"/>
                <a:stretch>
                  <a:fillRect r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80870F3-6F88-4DA6-5029-10C4E05C2358}"/>
                  </a:ext>
                </a:extLst>
              </p:cNvPr>
              <p:cNvSpPr txBox="1"/>
              <p:nvPr/>
            </p:nvSpPr>
            <p:spPr>
              <a:xfrm>
                <a:off x="6646713" y="1578045"/>
                <a:ext cx="475910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80870F3-6F88-4DA6-5029-10C4E05C2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713" y="1578045"/>
                <a:ext cx="475910" cy="317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02F951-547E-5A6B-622C-4C5972E70CC8}"/>
                  </a:ext>
                </a:extLst>
              </p:cNvPr>
              <p:cNvSpPr txBox="1"/>
              <p:nvPr/>
            </p:nvSpPr>
            <p:spPr>
              <a:xfrm>
                <a:off x="6648464" y="2054571"/>
                <a:ext cx="448480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02F951-547E-5A6B-622C-4C5972E70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8464" y="2054571"/>
                <a:ext cx="448480" cy="3172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9680B8A-67F8-2D6C-25AD-FC035ADF6D73}"/>
                  </a:ext>
                </a:extLst>
              </p:cNvPr>
              <p:cNvSpPr txBox="1"/>
              <p:nvPr/>
            </p:nvSpPr>
            <p:spPr>
              <a:xfrm>
                <a:off x="6634079" y="2335580"/>
                <a:ext cx="446750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9680B8A-67F8-2D6C-25AD-FC035ADF6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079" y="2335580"/>
                <a:ext cx="446750" cy="3172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39BF6D4-93C6-C7DB-9657-9498D1B1A0C8}"/>
                  </a:ext>
                </a:extLst>
              </p:cNvPr>
              <p:cNvSpPr txBox="1"/>
              <p:nvPr/>
            </p:nvSpPr>
            <p:spPr>
              <a:xfrm>
                <a:off x="6623433" y="2819126"/>
                <a:ext cx="436299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3,1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39BF6D4-93C6-C7DB-9657-9498D1B1A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433" y="2819126"/>
                <a:ext cx="436299" cy="3172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CF735A7-4CC7-4F5A-D1D0-DB89A759124F}"/>
                  </a:ext>
                </a:extLst>
              </p:cNvPr>
              <p:cNvSpPr txBox="1"/>
              <p:nvPr/>
            </p:nvSpPr>
            <p:spPr>
              <a:xfrm>
                <a:off x="6649748" y="3137772"/>
                <a:ext cx="472875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3,2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CF735A7-4CC7-4F5A-D1D0-DB89A7591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48" y="3137772"/>
                <a:ext cx="472875" cy="3172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A7B82D8-4580-6203-26A8-EF98DE694677}"/>
                  </a:ext>
                </a:extLst>
              </p:cNvPr>
              <p:cNvSpPr txBox="1"/>
              <p:nvPr/>
            </p:nvSpPr>
            <p:spPr>
              <a:xfrm>
                <a:off x="7283727" y="1779397"/>
                <a:ext cx="2847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A7B82D8-4580-6203-26A8-EF98DE694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727" y="1779397"/>
                <a:ext cx="284770" cy="307777"/>
              </a:xfrm>
              <a:prstGeom prst="rect">
                <a:avLst/>
              </a:prstGeom>
              <a:blipFill>
                <a:blip r:embed="rId9"/>
                <a:stretch>
                  <a:fillRect r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3F6E5F9-AF87-2CCB-FF71-497E18E5A760}"/>
                  </a:ext>
                </a:extLst>
              </p:cNvPr>
              <p:cNvSpPr txBox="1"/>
              <p:nvPr/>
            </p:nvSpPr>
            <p:spPr>
              <a:xfrm>
                <a:off x="7284602" y="2617111"/>
                <a:ext cx="31089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3F6E5F9-AF87-2CCB-FF71-497E18E5A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602" y="2617111"/>
                <a:ext cx="310896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12416AC-49F4-7C81-FF24-CEB1472260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4724" y="2139489"/>
            <a:ext cx="5064475" cy="6598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B4CD88-39FF-B313-7DF6-504FEBB016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7588" y="3100451"/>
            <a:ext cx="3534268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786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 txBox="1">
            <a:spLocks noGrp="1"/>
          </p:cNvSpPr>
          <p:nvPr>
            <p:ph type="body" idx="1"/>
          </p:nvPr>
        </p:nvSpPr>
        <p:spPr>
          <a:xfrm>
            <a:off x="402325" y="1658977"/>
            <a:ext cx="8132100" cy="27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r>
              <a:rPr lang="en-US" dirty="0"/>
              <a:t>Are you able to find the weight and bias values to make these logic gates?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OR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AND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NOT (only one input neuron)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XOR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endParaRPr lang="en-US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r>
              <a:rPr lang="en-US" dirty="0"/>
              <a:t>More detailed instructions at: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r>
              <a:rPr lang="en-US" b="0" i="0" u="none" strike="noStrike" dirty="0">
                <a:effectLst/>
                <a:latin typeface="Slack-Lato"/>
                <a:hlinkClick r:id="rId3"/>
              </a:rPr>
              <a:t>https://github.com/electronicarts/cpp-ml-intro/tree/main/Exercises/1_LogicGates</a:t>
            </a:r>
            <a:endParaRPr lang="en-US" dirty="0"/>
          </a:p>
        </p:txBody>
      </p:sp>
      <p:sp>
        <p:nvSpPr>
          <p:cNvPr id="240" name="Google Shape;240;p27"/>
          <p:cNvSpPr txBox="1">
            <a:spLocks noGrp="1"/>
          </p:cNvSpPr>
          <p:nvPr>
            <p:ph type="title"/>
          </p:nvPr>
        </p:nvSpPr>
        <p:spPr>
          <a:xfrm>
            <a:off x="402358" y="285750"/>
            <a:ext cx="81342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/>
              <a:t>Multi-Layer </a:t>
            </a:r>
            <a:r>
              <a:rPr lang="en-US" dirty="0" err="1"/>
              <a:t>Perceptrons</a:t>
            </a:r>
            <a:endParaRPr dirty="0"/>
          </a:p>
        </p:txBody>
      </p:sp>
      <p:sp>
        <p:nvSpPr>
          <p:cNvPr id="241" name="Google Shape;241;p27"/>
          <p:cNvSpPr txBox="1">
            <a:spLocks noGrp="1"/>
          </p:cNvSpPr>
          <p:nvPr>
            <p:ph type="subTitle" idx="2"/>
          </p:nvPr>
        </p:nvSpPr>
        <p:spPr>
          <a:xfrm>
            <a:off x="402325" y="1196977"/>
            <a:ext cx="39486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Exercise 1: Perceptron Logic Gates</a:t>
            </a:r>
            <a:endParaRPr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B55D44-FF13-7C0F-DCE7-DA772F18F830}"/>
              </a:ext>
            </a:extLst>
          </p:cNvPr>
          <p:cNvSpPr/>
          <p:nvPr/>
        </p:nvSpPr>
        <p:spPr>
          <a:xfrm>
            <a:off x="6076841" y="542229"/>
            <a:ext cx="789866" cy="7898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Input 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874C6D1-908D-4EA8-2989-BA01F755FB77}"/>
              </a:ext>
            </a:extLst>
          </p:cNvPr>
          <p:cNvSpPr/>
          <p:nvPr/>
        </p:nvSpPr>
        <p:spPr>
          <a:xfrm>
            <a:off x="6076841" y="1622091"/>
            <a:ext cx="789865" cy="789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Input 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A5E3F9A-2B8B-52C1-9DD4-D9C17DA7B576}"/>
              </a:ext>
            </a:extLst>
          </p:cNvPr>
          <p:cNvSpPr/>
          <p:nvPr/>
        </p:nvSpPr>
        <p:spPr>
          <a:xfrm>
            <a:off x="7754994" y="1114405"/>
            <a:ext cx="789866" cy="7898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Output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3305E4E-45E3-D90D-B8A7-04129D68E041}"/>
              </a:ext>
            </a:extLst>
          </p:cNvPr>
          <p:cNvCxnSpPr>
            <a:stCxn id="11" idx="6"/>
          </p:cNvCxnSpPr>
          <p:nvPr/>
        </p:nvCxnSpPr>
        <p:spPr>
          <a:xfrm>
            <a:off x="6866707" y="937162"/>
            <a:ext cx="934431" cy="39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6B7C299-3BD5-794B-6021-EF65077E999A}"/>
              </a:ext>
            </a:extLst>
          </p:cNvPr>
          <p:cNvCxnSpPr>
            <a:stCxn id="13" idx="6"/>
          </p:cNvCxnSpPr>
          <p:nvPr/>
        </p:nvCxnSpPr>
        <p:spPr>
          <a:xfrm flipV="1">
            <a:off x="6866706" y="1666202"/>
            <a:ext cx="934432" cy="350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E057BA4-8172-558F-0AFD-2309F8619B91}"/>
                  </a:ext>
                </a:extLst>
              </p:cNvPr>
              <p:cNvSpPr txBox="1"/>
              <p:nvPr/>
            </p:nvSpPr>
            <p:spPr>
              <a:xfrm>
                <a:off x="7165411" y="826851"/>
                <a:ext cx="3370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E057BA4-8172-558F-0AFD-2309F8619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5411" y="826851"/>
                <a:ext cx="337022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2D84D66-68CA-4E7F-5828-948603C0B9B1}"/>
                  </a:ext>
                </a:extLst>
              </p:cNvPr>
              <p:cNvSpPr txBox="1"/>
              <p:nvPr/>
            </p:nvSpPr>
            <p:spPr>
              <a:xfrm>
                <a:off x="7137114" y="1793221"/>
                <a:ext cx="34747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2D84D66-68CA-4E7F-5828-948603C0B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7114" y="1793221"/>
                <a:ext cx="34747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291305-9FE4-21E3-EC0E-015C05A9FFA1}"/>
                  </a:ext>
                </a:extLst>
              </p:cNvPr>
              <p:cNvSpPr txBox="1"/>
              <p:nvPr/>
            </p:nvSpPr>
            <p:spPr>
              <a:xfrm>
                <a:off x="7552944" y="1332095"/>
                <a:ext cx="24819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291305-9FE4-21E3-EC0E-015C05A9F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1332095"/>
                <a:ext cx="248194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0D1D9B37-7C93-E1F9-B784-AC2B60CAF0E3}"/>
              </a:ext>
            </a:extLst>
          </p:cNvPr>
          <p:cNvSpPr/>
          <p:nvPr/>
        </p:nvSpPr>
        <p:spPr>
          <a:xfrm>
            <a:off x="6071602" y="2824204"/>
            <a:ext cx="789866" cy="7898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Input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47563E3-0605-834D-08DC-11F966397077}"/>
              </a:ext>
            </a:extLst>
          </p:cNvPr>
          <p:cNvSpPr/>
          <p:nvPr/>
        </p:nvSpPr>
        <p:spPr>
          <a:xfrm>
            <a:off x="7754994" y="2824204"/>
            <a:ext cx="789866" cy="7898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Output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259A0C5-4A3F-2B9D-6236-79A78CC366D8}"/>
              </a:ext>
            </a:extLst>
          </p:cNvPr>
          <p:cNvCxnSpPr>
            <a:stCxn id="34" idx="6"/>
            <a:endCxn id="35" idx="2"/>
          </p:cNvCxnSpPr>
          <p:nvPr/>
        </p:nvCxnSpPr>
        <p:spPr>
          <a:xfrm>
            <a:off x="6861468" y="3219137"/>
            <a:ext cx="8935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B4519D1-3AE6-A6B2-1B75-13098B875FE2}"/>
                  </a:ext>
                </a:extLst>
              </p:cNvPr>
              <p:cNvSpPr txBox="1"/>
              <p:nvPr/>
            </p:nvSpPr>
            <p:spPr>
              <a:xfrm>
                <a:off x="7552944" y="2936957"/>
                <a:ext cx="24819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B4519D1-3AE6-A6B2-1B75-13098B875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44" y="2936957"/>
                <a:ext cx="248194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048768E-87B0-D1D3-924E-6B33AB81F8A9}"/>
                  </a:ext>
                </a:extLst>
              </p:cNvPr>
              <p:cNvSpPr txBox="1"/>
              <p:nvPr/>
            </p:nvSpPr>
            <p:spPr>
              <a:xfrm>
                <a:off x="7124921" y="2925428"/>
                <a:ext cx="32657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048768E-87B0-D1D3-924E-6B33AB81F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921" y="2925428"/>
                <a:ext cx="326571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304BC382-702B-8246-E9F0-FB4371CE1907}"/>
              </a:ext>
            </a:extLst>
          </p:cNvPr>
          <p:cNvSpPr txBox="1"/>
          <p:nvPr/>
        </p:nvSpPr>
        <p:spPr>
          <a:xfrm>
            <a:off x="6108630" y="2378702"/>
            <a:ext cx="2850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/>
                </a:solidFill>
              </a:rPr>
              <a:t>For AND, OR, XOR</a:t>
            </a:r>
            <a:br>
              <a:rPr lang="en-US" sz="800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sz="800" dirty="0">
                <a:solidFill>
                  <a:schemeClr val="accent4">
                    <a:lumMod val="50000"/>
                  </a:schemeClr>
                </a:solidFill>
              </a:rPr>
              <a:t>Output = Sign(Input1 * Weight1 + Input2 * Weight2 + Bias)</a:t>
            </a:r>
          </a:p>
          <a:p>
            <a:endParaRPr lang="en-US" sz="8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4B7597C-3B4F-6CC3-F9A4-93430186B0CB}"/>
              </a:ext>
            </a:extLst>
          </p:cNvPr>
          <p:cNvSpPr txBox="1"/>
          <p:nvPr/>
        </p:nvSpPr>
        <p:spPr>
          <a:xfrm>
            <a:off x="6498567" y="3612431"/>
            <a:ext cx="1853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/>
                </a:solidFill>
              </a:rPr>
              <a:t>For NOT</a:t>
            </a:r>
          </a:p>
          <a:p>
            <a:r>
              <a:rPr lang="en-US" sz="800" dirty="0">
                <a:solidFill>
                  <a:schemeClr val="accent4">
                    <a:lumMod val="50000"/>
                  </a:schemeClr>
                </a:solidFill>
              </a:rPr>
              <a:t>Output = Sign(Input * Weight + Bias)</a:t>
            </a:r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89603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>
            <a:spLocks noGrp="1"/>
          </p:cNvSpPr>
          <p:nvPr>
            <p:ph type="title"/>
          </p:nvPr>
        </p:nvSpPr>
        <p:spPr>
          <a:xfrm>
            <a:off x="402358" y="285750"/>
            <a:ext cx="81342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/>
              <a:t>Multi-Layer </a:t>
            </a:r>
            <a:r>
              <a:rPr lang="en-US" dirty="0" err="1"/>
              <a:t>Perceptrons</a:t>
            </a:r>
            <a:endParaRPr dirty="0"/>
          </a:p>
        </p:txBody>
      </p:sp>
      <p:sp>
        <p:nvSpPr>
          <p:cNvPr id="241" name="Google Shape;241;p27"/>
          <p:cNvSpPr txBox="1">
            <a:spLocks noGrp="1"/>
          </p:cNvSpPr>
          <p:nvPr>
            <p:ph type="subTitle" idx="2"/>
          </p:nvPr>
        </p:nvSpPr>
        <p:spPr>
          <a:xfrm>
            <a:off x="402324" y="1196977"/>
            <a:ext cx="4169675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Exercise 1: Perceptron Logic Gate Solution - OR</a:t>
            </a:r>
            <a:endParaRPr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B55D44-FF13-7C0F-DCE7-DA772F18F830}"/>
              </a:ext>
            </a:extLst>
          </p:cNvPr>
          <p:cNvSpPr/>
          <p:nvPr/>
        </p:nvSpPr>
        <p:spPr>
          <a:xfrm>
            <a:off x="3375442" y="1648497"/>
            <a:ext cx="789866" cy="7898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Input 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874C6D1-908D-4EA8-2989-BA01F755FB77}"/>
              </a:ext>
            </a:extLst>
          </p:cNvPr>
          <p:cNvSpPr/>
          <p:nvPr/>
        </p:nvSpPr>
        <p:spPr>
          <a:xfrm>
            <a:off x="3375442" y="2728359"/>
            <a:ext cx="789865" cy="789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Input 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A5E3F9A-2B8B-52C1-9DD4-D9C17DA7B576}"/>
              </a:ext>
            </a:extLst>
          </p:cNvPr>
          <p:cNvSpPr/>
          <p:nvPr/>
        </p:nvSpPr>
        <p:spPr>
          <a:xfrm>
            <a:off x="5053595" y="2220673"/>
            <a:ext cx="789866" cy="7898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Output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3305E4E-45E3-D90D-B8A7-04129D68E041}"/>
              </a:ext>
            </a:extLst>
          </p:cNvPr>
          <p:cNvCxnSpPr>
            <a:stCxn id="11" idx="6"/>
          </p:cNvCxnSpPr>
          <p:nvPr/>
        </p:nvCxnSpPr>
        <p:spPr>
          <a:xfrm>
            <a:off x="4165308" y="2043430"/>
            <a:ext cx="934431" cy="39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6B7C299-3BD5-794B-6021-EF65077E999A}"/>
              </a:ext>
            </a:extLst>
          </p:cNvPr>
          <p:cNvCxnSpPr>
            <a:stCxn id="13" idx="6"/>
          </p:cNvCxnSpPr>
          <p:nvPr/>
        </p:nvCxnSpPr>
        <p:spPr>
          <a:xfrm flipV="1">
            <a:off x="4165307" y="2772470"/>
            <a:ext cx="934432" cy="350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057BA4-8172-558F-0AFD-2309F8619B91}"/>
              </a:ext>
            </a:extLst>
          </p:cNvPr>
          <p:cNvSpPr txBox="1"/>
          <p:nvPr/>
        </p:nvSpPr>
        <p:spPr>
          <a:xfrm>
            <a:off x="4464012" y="1933119"/>
            <a:ext cx="3370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2D84D66-68CA-4E7F-5828-948603C0B9B1}"/>
                  </a:ext>
                </a:extLst>
              </p:cNvPr>
              <p:cNvSpPr txBox="1"/>
              <p:nvPr/>
            </p:nvSpPr>
            <p:spPr>
              <a:xfrm>
                <a:off x="4435715" y="2899489"/>
                <a:ext cx="34747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2D84D66-68CA-4E7F-5828-948603C0B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715" y="2899489"/>
                <a:ext cx="347472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291305-9FE4-21E3-EC0E-015C05A9FFA1}"/>
                  </a:ext>
                </a:extLst>
              </p:cNvPr>
              <p:cNvSpPr txBox="1"/>
              <p:nvPr/>
            </p:nvSpPr>
            <p:spPr>
              <a:xfrm>
                <a:off x="4851545" y="2438363"/>
                <a:ext cx="24819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291305-9FE4-21E3-EC0E-015C05A9F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1545" y="2438363"/>
                <a:ext cx="248194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87E328E-E815-595F-0F3F-756585EC3B04}"/>
              </a:ext>
            </a:extLst>
          </p:cNvPr>
          <p:cNvSpPr txBox="1"/>
          <p:nvPr/>
        </p:nvSpPr>
        <p:spPr>
          <a:xfrm>
            <a:off x="265023" y="2022864"/>
            <a:ext cx="2961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OR</a:t>
            </a:r>
            <a:br>
              <a:rPr lang="en-US" sz="1600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Output = Sign(Input1 + Input2)</a:t>
            </a:r>
          </a:p>
          <a:p>
            <a:pPr algn="ctr"/>
            <a:endParaRPr lang="en-US" sz="1600" dirty="0"/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C59726EE-341A-D99E-79F0-DFE942344F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940054"/>
              </p:ext>
            </p:extLst>
          </p:nvPr>
        </p:nvGraphicFramePr>
        <p:xfrm>
          <a:off x="6113056" y="1634055"/>
          <a:ext cx="2806264" cy="187539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01566">
                  <a:extLst>
                    <a:ext uri="{9D8B030D-6E8A-4147-A177-3AD203B41FA5}">
                      <a16:colId xmlns:a16="http://schemas.microsoft.com/office/drawing/2014/main" val="2667233739"/>
                    </a:ext>
                  </a:extLst>
                </a:gridCol>
                <a:gridCol w="701566">
                  <a:extLst>
                    <a:ext uri="{9D8B030D-6E8A-4147-A177-3AD203B41FA5}">
                      <a16:colId xmlns:a16="http://schemas.microsoft.com/office/drawing/2014/main" val="2587565645"/>
                    </a:ext>
                  </a:extLst>
                </a:gridCol>
                <a:gridCol w="701566">
                  <a:extLst>
                    <a:ext uri="{9D8B030D-6E8A-4147-A177-3AD203B41FA5}">
                      <a16:colId xmlns:a16="http://schemas.microsoft.com/office/drawing/2014/main" val="2889733910"/>
                    </a:ext>
                  </a:extLst>
                </a:gridCol>
                <a:gridCol w="701566">
                  <a:extLst>
                    <a:ext uri="{9D8B030D-6E8A-4147-A177-3AD203B41FA5}">
                      <a16:colId xmlns:a16="http://schemas.microsoft.com/office/drawing/2014/main" val="2729792066"/>
                    </a:ext>
                  </a:extLst>
                </a:gridCol>
              </a:tblGrid>
              <a:tr h="375078">
                <a:tc>
                  <a:txBody>
                    <a:bodyPr/>
                    <a:lstStyle/>
                    <a:p>
                      <a:r>
                        <a:rPr lang="en-US" sz="1000" dirty="0"/>
                        <a:t>Input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Input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Sign()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497478"/>
                  </a:ext>
                </a:extLst>
              </a:tr>
              <a:tr h="37507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779705"/>
                  </a:ext>
                </a:extLst>
              </a:tr>
              <a:tr h="37507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791342"/>
                  </a:ext>
                </a:extLst>
              </a:tr>
              <a:tr h="37507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313711"/>
                  </a:ext>
                </a:extLst>
              </a:tr>
              <a:tr h="37507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483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762823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Machina 2022">
      <a:dk1>
        <a:srgbClr val="0C2442"/>
      </a:dk1>
      <a:lt1>
        <a:srgbClr val="FFFFFF"/>
      </a:lt1>
      <a:dk2>
        <a:srgbClr val="0C2442"/>
      </a:dk2>
      <a:lt2>
        <a:srgbClr val="4F7392"/>
      </a:lt2>
      <a:accent1>
        <a:srgbClr val="82DAEC"/>
      </a:accent1>
      <a:accent2>
        <a:srgbClr val="A5C570"/>
      </a:accent2>
      <a:accent3>
        <a:srgbClr val="3B6C5F"/>
      </a:accent3>
      <a:accent4>
        <a:srgbClr val="EBAAF0"/>
      </a:accent4>
      <a:accent5>
        <a:srgbClr val="B0ACEB"/>
      </a:accent5>
      <a:accent6>
        <a:srgbClr val="FFFFFA"/>
      </a:accent6>
      <a:hlink>
        <a:srgbClr val="82DAEC"/>
      </a:hlink>
      <a:folHlink>
        <a:srgbClr val="CBC3D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4227</TotalTime>
  <Words>2846</Words>
  <Application>Microsoft Office PowerPoint</Application>
  <PresentationFormat>On-screen Show (16:9)</PresentationFormat>
  <Paragraphs>483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Roboto</vt:lpstr>
      <vt:lpstr>DM Sans Medium</vt:lpstr>
      <vt:lpstr>Cambria Math</vt:lpstr>
      <vt:lpstr>DM Sans</vt:lpstr>
      <vt:lpstr>Arial</vt:lpstr>
      <vt:lpstr>Calibri</vt:lpstr>
      <vt:lpstr>Slack-Lato</vt:lpstr>
      <vt:lpstr>Simple Dark</vt:lpstr>
      <vt:lpstr>PowerPoint Presentation</vt:lpstr>
      <vt:lpstr>ML Introduction for Game Devs: Recognizing Handwritten Digits with a Small Neural Network in Plain C++</vt:lpstr>
      <vt:lpstr>Overview</vt:lpstr>
      <vt:lpstr>Multi-Layer Perceptrons</vt:lpstr>
      <vt:lpstr>Multi-Layer Perceptrons</vt:lpstr>
      <vt:lpstr>Multi-Layer Perceptrons</vt:lpstr>
      <vt:lpstr>Multi-Layer Perceptrons</vt:lpstr>
      <vt:lpstr>Multi-Layer Perceptrons</vt:lpstr>
      <vt:lpstr>Multi-Layer Perceptrons</vt:lpstr>
      <vt:lpstr>Multi-Layer Perceptrons</vt:lpstr>
      <vt:lpstr>Multi-Layer Perceptrons</vt:lpstr>
      <vt:lpstr>Multi-Layer Perceptrons</vt:lpstr>
      <vt:lpstr>Gradient Descent</vt:lpstr>
      <vt:lpstr>Gradient Descent</vt:lpstr>
      <vt:lpstr>Gradient Descent</vt:lpstr>
      <vt:lpstr>Gradient Descent</vt:lpstr>
      <vt:lpstr>Three Methods For Calculating Gradients</vt:lpstr>
      <vt:lpstr>Calculating Gradients</vt:lpstr>
      <vt:lpstr>Calculating Gradients</vt:lpstr>
      <vt:lpstr>Calculating Gradients</vt:lpstr>
      <vt:lpstr>Calculating Gradients</vt:lpstr>
      <vt:lpstr>Calculating Gradients</vt:lpstr>
      <vt:lpstr>Calculating Gradients</vt:lpstr>
      <vt:lpstr>Calculating Gradients</vt:lpstr>
      <vt:lpstr>Calculating Gradients</vt:lpstr>
      <vt:lpstr>Calculating Gradients</vt:lpstr>
      <vt:lpstr>Recipe For Recognizing Hand Drawn Digits</vt:lpstr>
      <vt:lpstr>Recognizing Hand Drawn Digits</vt:lpstr>
      <vt:lpstr>Recognizing Hand Drawn Digits</vt:lpstr>
      <vt:lpstr>Recognizing Hand Drawn Digits</vt:lpstr>
      <vt:lpstr>Recognizing Hand Drawn Digits</vt:lpstr>
      <vt:lpstr>ML Introduction For Game Devs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Wolfe, Alan</cp:lastModifiedBy>
  <cp:revision>141</cp:revision>
  <dcterms:modified xsi:type="dcterms:W3CDTF">2023-11-21T17:42:20Z</dcterms:modified>
</cp:coreProperties>
</file>